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notesSlides/notesSlide31.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tags/tag31.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6" r:id="rId2"/>
    <p:sldMasterId id="2147483771" r:id="rId3"/>
    <p:sldMasterId id="2147483783" r:id="rId4"/>
    <p:sldMasterId id="2147483795" r:id="rId5"/>
  </p:sldMasterIdLst>
  <p:notesMasterIdLst>
    <p:notesMasterId r:id="rId65"/>
  </p:notesMasterIdLst>
  <p:handoutMasterIdLst>
    <p:handoutMasterId r:id="rId66"/>
  </p:handoutMasterIdLst>
  <p:sldIdLst>
    <p:sldId id="1357" r:id="rId6"/>
    <p:sldId id="1335" r:id="rId7"/>
    <p:sldId id="1348" r:id="rId8"/>
    <p:sldId id="1349" r:id="rId9"/>
    <p:sldId id="1251" r:id="rId10"/>
    <p:sldId id="1309" r:id="rId11"/>
    <p:sldId id="1310" r:id="rId12"/>
    <p:sldId id="1311" r:id="rId13"/>
    <p:sldId id="1312" r:id="rId14"/>
    <p:sldId id="1314" r:id="rId15"/>
    <p:sldId id="1341" r:id="rId16"/>
    <p:sldId id="1342" r:id="rId17"/>
    <p:sldId id="1315" r:id="rId18"/>
    <p:sldId id="1252" r:id="rId19"/>
    <p:sldId id="1253" r:id="rId20"/>
    <p:sldId id="1378" r:id="rId21"/>
    <p:sldId id="1379" r:id="rId22"/>
    <p:sldId id="1392" r:id="rId23"/>
    <p:sldId id="1393" r:id="rId24"/>
    <p:sldId id="1380" r:id="rId25"/>
    <p:sldId id="1146" r:id="rId26"/>
    <p:sldId id="1080" r:id="rId27"/>
    <p:sldId id="1363" r:id="rId28"/>
    <p:sldId id="1152" r:id="rId29"/>
    <p:sldId id="1149" r:id="rId30"/>
    <p:sldId id="1276" r:id="rId31"/>
    <p:sldId id="1151" r:id="rId32"/>
    <p:sldId id="1154" r:id="rId33"/>
    <p:sldId id="1172" r:id="rId34"/>
    <p:sldId id="1289" r:id="rId35"/>
    <p:sldId id="1213" r:id="rId36"/>
    <p:sldId id="1336" r:id="rId37"/>
    <p:sldId id="1259" r:id="rId38"/>
    <p:sldId id="1272" r:id="rId39"/>
    <p:sldId id="1114" r:id="rId40"/>
    <p:sldId id="1273" r:id="rId41"/>
    <p:sldId id="1344" r:id="rId42"/>
    <p:sldId id="1367" r:id="rId43"/>
    <p:sldId id="1373" r:id="rId44"/>
    <p:sldId id="1374" r:id="rId45"/>
    <p:sldId id="1375" r:id="rId46"/>
    <p:sldId id="1371" r:id="rId47"/>
    <p:sldId id="1372" r:id="rId48"/>
    <p:sldId id="1368" r:id="rId49"/>
    <p:sldId id="1359" r:id="rId50"/>
    <p:sldId id="1369" r:id="rId51"/>
    <p:sldId id="1391" r:id="rId52"/>
    <p:sldId id="1337" r:id="rId53"/>
    <p:sldId id="1381" r:id="rId54"/>
    <p:sldId id="1383" r:id="rId55"/>
    <p:sldId id="1385" r:id="rId56"/>
    <p:sldId id="1384" r:id="rId57"/>
    <p:sldId id="1386" r:id="rId58"/>
    <p:sldId id="1387" r:id="rId59"/>
    <p:sldId id="1388" r:id="rId60"/>
    <p:sldId id="1389" r:id="rId61"/>
    <p:sldId id="1390" r:id="rId62"/>
    <p:sldId id="1339" r:id="rId63"/>
    <p:sldId id="1334" r:id="rId64"/>
  </p:sldIdLst>
  <p:sldSz cx="9144000" cy="6858000" type="screen4x3"/>
  <p:notesSz cx="7315200" cy="9601200"/>
  <p:custDataLst>
    <p:tags r:id="rId67"/>
  </p:custDataLst>
  <p:defaultTextStyle>
    <a:defPPr>
      <a:defRPr lang="en-US"/>
    </a:defPPr>
    <a:lvl1pPr algn="ctr" rtl="0" eaLnBrk="0" fontAlgn="base" hangingPunct="0">
      <a:spcBef>
        <a:spcPct val="0"/>
      </a:spcBef>
      <a:spcAft>
        <a:spcPct val="0"/>
      </a:spcAft>
      <a:defRPr sz="2400" kern="1200">
        <a:solidFill>
          <a:schemeClr val="tx2"/>
        </a:solidFill>
        <a:latin typeface="Calibri" pitchFamily="34" charset="0"/>
        <a:ea typeface="+mn-ea"/>
        <a:cs typeface="+mn-cs"/>
      </a:defRPr>
    </a:lvl1pPr>
    <a:lvl2pPr marL="457200" algn="ctr" rtl="0" eaLnBrk="0" fontAlgn="base" hangingPunct="0">
      <a:spcBef>
        <a:spcPct val="0"/>
      </a:spcBef>
      <a:spcAft>
        <a:spcPct val="0"/>
      </a:spcAft>
      <a:defRPr sz="2400" kern="1200">
        <a:solidFill>
          <a:schemeClr val="tx2"/>
        </a:solidFill>
        <a:latin typeface="Calibri" pitchFamily="34" charset="0"/>
        <a:ea typeface="+mn-ea"/>
        <a:cs typeface="+mn-cs"/>
      </a:defRPr>
    </a:lvl2pPr>
    <a:lvl3pPr marL="914400" algn="ctr" rtl="0" eaLnBrk="0" fontAlgn="base" hangingPunct="0">
      <a:spcBef>
        <a:spcPct val="0"/>
      </a:spcBef>
      <a:spcAft>
        <a:spcPct val="0"/>
      </a:spcAft>
      <a:defRPr sz="2400" kern="1200">
        <a:solidFill>
          <a:schemeClr val="tx2"/>
        </a:solidFill>
        <a:latin typeface="Calibri" pitchFamily="34" charset="0"/>
        <a:ea typeface="+mn-ea"/>
        <a:cs typeface="+mn-cs"/>
      </a:defRPr>
    </a:lvl3pPr>
    <a:lvl4pPr marL="1371600" algn="ctr" rtl="0" eaLnBrk="0" fontAlgn="base" hangingPunct="0">
      <a:spcBef>
        <a:spcPct val="0"/>
      </a:spcBef>
      <a:spcAft>
        <a:spcPct val="0"/>
      </a:spcAft>
      <a:defRPr sz="2400" kern="1200">
        <a:solidFill>
          <a:schemeClr val="tx2"/>
        </a:solidFill>
        <a:latin typeface="Calibri" pitchFamily="34" charset="0"/>
        <a:ea typeface="+mn-ea"/>
        <a:cs typeface="+mn-cs"/>
      </a:defRPr>
    </a:lvl4pPr>
    <a:lvl5pPr marL="1828800" algn="ctr" rtl="0" eaLnBrk="0" fontAlgn="base" hangingPunct="0">
      <a:spcBef>
        <a:spcPct val="0"/>
      </a:spcBef>
      <a:spcAft>
        <a:spcPct val="0"/>
      </a:spcAft>
      <a:defRPr sz="2400" kern="1200">
        <a:solidFill>
          <a:schemeClr val="tx2"/>
        </a:solidFill>
        <a:latin typeface="Calibri" pitchFamily="34" charset="0"/>
        <a:ea typeface="+mn-ea"/>
        <a:cs typeface="+mn-cs"/>
      </a:defRPr>
    </a:lvl5pPr>
    <a:lvl6pPr marL="2286000" algn="l" defTabSz="914400" rtl="0" eaLnBrk="1" latinLnBrk="0" hangingPunct="1">
      <a:defRPr sz="2400" kern="1200">
        <a:solidFill>
          <a:schemeClr val="tx2"/>
        </a:solidFill>
        <a:latin typeface="Calibri" pitchFamily="34" charset="0"/>
        <a:ea typeface="+mn-ea"/>
        <a:cs typeface="+mn-cs"/>
      </a:defRPr>
    </a:lvl6pPr>
    <a:lvl7pPr marL="2743200" algn="l" defTabSz="914400" rtl="0" eaLnBrk="1" latinLnBrk="0" hangingPunct="1">
      <a:defRPr sz="2400" kern="1200">
        <a:solidFill>
          <a:schemeClr val="tx2"/>
        </a:solidFill>
        <a:latin typeface="Calibri" pitchFamily="34" charset="0"/>
        <a:ea typeface="+mn-ea"/>
        <a:cs typeface="+mn-cs"/>
      </a:defRPr>
    </a:lvl7pPr>
    <a:lvl8pPr marL="3200400" algn="l" defTabSz="914400" rtl="0" eaLnBrk="1" latinLnBrk="0" hangingPunct="1">
      <a:defRPr sz="2400" kern="1200">
        <a:solidFill>
          <a:schemeClr val="tx2"/>
        </a:solidFill>
        <a:latin typeface="Calibri" pitchFamily="34" charset="0"/>
        <a:ea typeface="+mn-ea"/>
        <a:cs typeface="+mn-cs"/>
      </a:defRPr>
    </a:lvl8pPr>
    <a:lvl9pPr marL="3657600" algn="l" defTabSz="914400" rtl="0" eaLnBrk="1" latinLnBrk="0" hangingPunct="1">
      <a:defRPr sz="2400" kern="1200">
        <a:solidFill>
          <a:schemeClr val="tx2"/>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pinder Dhaliwal" initials="RD" lastIdx="13" clrIdx="0"/>
  <p:cmAuthor id="1" name="violam" initials="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1AA4D5"/>
    <a:srgbClr val="012B74"/>
    <a:srgbClr val="FF6600"/>
    <a:srgbClr val="5CA315"/>
    <a:srgbClr val="899B1D"/>
    <a:srgbClr val="CEE15D"/>
    <a:srgbClr val="000000"/>
    <a:srgbClr val="BFD82D"/>
    <a:srgbClr val="7BBB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53" autoAdjust="0"/>
    <p:restoredTop sz="77945" autoAdjust="0"/>
  </p:normalViewPr>
  <p:slideViewPr>
    <p:cSldViewPr>
      <p:cViewPr>
        <p:scale>
          <a:sx n="80" d="100"/>
          <a:sy n="80" d="100"/>
        </p:scale>
        <p:origin x="-374" y="-187"/>
      </p:cViewPr>
      <p:guideLst>
        <p:guide orient="horz" pos="2160"/>
        <p:guide pos="2880"/>
      </p:guideLst>
    </p:cSldViewPr>
  </p:slideViewPr>
  <p:outlineViewPr>
    <p:cViewPr>
      <p:scale>
        <a:sx n="33" d="100"/>
        <a:sy n="33" d="100"/>
      </p:scale>
      <p:origin x="0" y="1230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238" y="1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LM:Library:Mail%20Downloads:ASPEN%20Barriers%20Graph-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402758653859367"/>
          <c:y val="8.4153297888230256E-4"/>
          <c:w val="0.21247138283107525"/>
          <c:h val="0.91661526257581272"/>
        </c:manualLayout>
      </c:layout>
      <c:barChart>
        <c:barDir val="bar"/>
        <c:grouping val="clustered"/>
        <c:ser>
          <c:idx val="0"/>
          <c:order val="0"/>
          <c:tx>
            <c:strRef>
              <c:f>Sheet2!$E$1</c:f>
              <c:strCache>
                <c:ptCount val="1"/>
                <c:pt idx="0">
                  <c:v>Barrier% Importance</c:v>
                </c:pt>
              </c:strCache>
            </c:strRef>
          </c:tx>
          <c:spPr>
            <a:solidFill>
              <a:schemeClr val="accent1">
                <a:lumMod val="60000"/>
                <a:lumOff val="40000"/>
              </a:schemeClr>
            </a:solidFill>
          </c:spPr>
          <c:dLbls>
            <c:dLblPos val="inBase"/>
            <c:showVal val="1"/>
          </c:dLbls>
          <c:errBars>
            <c:errBarType val="both"/>
            <c:errValType val="cust"/>
            <c:plus>
              <c:numRef>
                <c:f>Sheet2!$S$2:$S$23</c:f>
                <c:numCache>
                  <c:formatCode>General</c:formatCode>
                  <c:ptCount val="22"/>
                  <c:pt idx="0">
                    <c:v>34.856321839080444</c:v>
                  </c:pt>
                  <c:pt idx="1">
                    <c:v>7.2478991596638824</c:v>
                  </c:pt>
                  <c:pt idx="2">
                    <c:v>11.12509438711302</c:v>
                  </c:pt>
                  <c:pt idx="3">
                    <c:v>28.932676518883419</c:v>
                  </c:pt>
                  <c:pt idx="4">
                    <c:v>13.888888888888896</c:v>
                  </c:pt>
                  <c:pt idx="5">
                    <c:v>2.462754636667682</c:v>
                  </c:pt>
                  <c:pt idx="6">
                    <c:v>8.5344827586206868</c:v>
                  </c:pt>
                  <c:pt idx="7">
                    <c:v>16.014492753623188</c:v>
                  </c:pt>
                  <c:pt idx="8">
                    <c:v>8.2341269841269789</c:v>
                  </c:pt>
                  <c:pt idx="9">
                    <c:v>3.7966932026944282</c:v>
                  </c:pt>
                  <c:pt idx="10">
                    <c:v>22.916666666666661</c:v>
                  </c:pt>
                  <c:pt idx="11">
                    <c:v>13.591269841269828</c:v>
                  </c:pt>
                  <c:pt idx="12">
                    <c:v>6.2521470285125389</c:v>
                  </c:pt>
                  <c:pt idx="13">
                    <c:v>34.187192118226598</c:v>
                  </c:pt>
                  <c:pt idx="14">
                    <c:v>20.57109557109559</c:v>
                  </c:pt>
                  <c:pt idx="15">
                    <c:v>16.453201970443189</c:v>
                  </c:pt>
                  <c:pt idx="16">
                    <c:v>44.334975369458121</c:v>
                  </c:pt>
                  <c:pt idx="17">
                    <c:v>20.138888888888935</c:v>
                  </c:pt>
                  <c:pt idx="18">
                    <c:v>31.944444444444439</c:v>
                  </c:pt>
                  <c:pt idx="19">
                    <c:v>25.517241379310327</c:v>
                  </c:pt>
                  <c:pt idx="20">
                    <c:v>23.802681992337089</c:v>
                  </c:pt>
                  <c:pt idx="21">
                    <c:v>21.428571428571427</c:v>
                  </c:pt>
                </c:numCache>
              </c:numRef>
            </c:plus>
            <c:minus>
              <c:numRef>
                <c:f>Sheet2!$T$2:$T$23</c:f>
                <c:numCache>
                  <c:formatCode>General</c:formatCode>
                  <c:ptCount val="22"/>
                  <c:pt idx="0">
                    <c:v>2.6436781609195421</c:v>
                  </c:pt>
                  <c:pt idx="1">
                    <c:v>3.9322250639385921</c:v>
                  </c:pt>
                  <c:pt idx="2">
                    <c:v>4.3100451859575974</c:v>
                  </c:pt>
                  <c:pt idx="3">
                    <c:v>11.25315391084945</c:v>
                  </c:pt>
                  <c:pt idx="4">
                    <c:v>13.143631436314369</c:v>
                  </c:pt>
                  <c:pt idx="5">
                    <c:v>2.9720279720279752</c:v>
                  </c:pt>
                  <c:pt idx="6">
                    <c:v>15.632183908045986</c:v>
                  </c:pt>
                  <c:pt idx="7">
                    <c:v>11.128364389233948</c:v>
                  </c:pt>
                  <c:pt idx="8">
                    <c:v>9.8611111111111089</c:v>
                  </c:pt>
                  <c:pt idx="9">
                    <c:v>5.9859154929577443</c:v>
                  </c:pt>
                  <c:pt idx="10">
                    <c:v>17.916666666666661</c:v>
                  </c:pt>
                  <c:pt idx="11">
                    <c:v>12.076558265582674</c:v>
                  </c:pt>
                  <c:pt idx="12">
                    <c:v>10.211267605633696</c:v>
                  </c:pt>
                  <c:pt idx="13">
                    <c:v>12.85113540790582</c:v>
                  </c:pt>
                  <c:pt idx="14">
                    <c:v>11.09557109557109</c:v>
                  </c:pt>
                  <c:pt idx="15">
                    <c:v>13.860386879730989</c:v>
                  </c:pt>
                  <c:pt idx="16">
                    <c:v>16.379310344827587</c:v>
                  </c:pt>
                  <c:pt idx="17">
                    <c:v>10.653794037940502</c:v>
                  </c:pt>
                  <c:pt idx="18">
                    <c:v>13.78726287262873</c:v>
                  </c:pt>
                  <c:pt idx="19">
                    <c:v>22.506307821698901</c:v>
                  </c:pt>
                  <c:pt idx="20">
                    <c:v>21.944444444444439</c:v>
                  </c:pt>
                  <c:pt idx="21">
                    <c:v>7.5</c:v>
                  </c:pt>
                </c:numCache>
              </c:numRef>
            </c:minus>
            <c:spPr>
              <a:ln w="31750">
                <a:solidFill>
                  <a:schemeClr val="accent2">
                    <a:lumMod val="50000"/>
                  </a:schemeClr>
                </a:solidFill>
              </a:ln>
              <a:effectLst/>
            </c:spPr>
          </c:errBars>
          <c:cat>
            <c:strRef>
              <c:f>Sheet2!$D$2:$D$23</c:f>
              <c:strCache>
                <c:ptCount val="22"/>
                <c:pt idx="0">
                  <c:v>Lack of agreement among ICU team on the best nutrition plan of care for the patient.</c:v>
                </c:pt>
                <c:pt idx="1">
                  <c:v>Current scientific evidence supporting some nutrition interventions is inadequate to inform practice.</c:v>
                </c:pt>
                <c:pt idx="2">
                  <c:v>Current feeding protocol is outdated.</c:v>
                </c:pt>
                <c:pt idx="3">
                  <c:v>Not enough nursing staff to deliver adequate nutrition.</c:v>
                </c:pt>
                <c:pt idx="4">
                  <c:v>Not enough dietitian time dedicated to the ICU during regular weekday hours.</c:v>
                </c:pt>
                <c:pt idx="5">
                  <c:v>Not enough time dedicated to education and training on how to optimally feed patients.</c:v>
                </c:pt>
                <c:pt idx="6">
                  <c:v>Nurses failing to progress feeds as per the feeding protocol.</c:v>
                </c:pt>
                <c:pt idx="7">
                  <c:v>The language of the recommendations of the current national guidelines for nutrition are not easy to understand.</c:v>
                </c:pt>
                <c:pt idx="8">
                  <c:v>Fear of adverse events due to aggressively feeding patients.</c:v>
                </c:pt>
                <c:pt idx="9">
                  <c:v>No feeding protocol in place to guide the initiation and progression of enteral nutrition.</c:v>
                </c:pt>
                <c:pt idx="10">
                  <c:v>Feeding being held too far in advance of procedures or operating room visits.</c:v>
                </c:pt>
                <c:pt idx="11">
                  <c:v>Waiting for the dietitian to assess the patient.</c:v>
                </c:pt>
                <c:pt idx="12">
                  <c:v>The current national guidelines for nutrition are not readily accessible.</c:v>
                </c:pt>
                <c:pt idx="13">
                  <c:v>Delays in initiating motility agents in patients not tolerating enteral nutrition.</c:v>
                </c:pt>
                <c:pt idx="14">
                  <c:v>Non-ICU physicians (i.e. surgeons, gastroenterologists) requesting patients not be fed enterally.</c:v>
                </c:pt>
                <c:pt idx="15">
                  <c:v>Delay in physicians ordering the initiation of EN.</c:v>
                </c:pt>
                <c:pt idx="16">
                  <c:v>No feeding tube in place to start feeding.</c:v>
                </c:pt>
                <c:pt idx="17">
                  <c:v>No or not enough dietitian coverage during weekends and holidays.</c:v>
                </c:pt>
                <c:pt idx="18">
                  <c:v>Delays and difficulties in obtaining small bowel access in patients not tolerating enteral nutrition.</c:v>
                </c:pt>
                <c:pt idx="19">
                  <c:v>Enteral formula not available on the unit.</c:v>
                </c:pt>
                <c:pt idx="20">
                  <c:v>No or not enough feeding pumps on the unit.</c:v>
                </c:pt>
                <c:pt idx="21">
                  <c:v>In resuscitated, hemodynamically stable patients, other aspects of patient care take priority over nutrition.</c:v>
                </c:pt>
              </c:strCache>
            </c:strRef>
          </c:cat>
          <c:val>
            <c:numRef>
              <c:f>Sheet2!$E$2:$E$23</c:f>
              <c:numCache>
                <c:formatCode>0.0</c:formatCode>
                <c:ptCount val="22"/>
                <c:pt idx="0">
                  <c:v>19.31034482758621</c:v>
                </c:pt>
                <c:pt idx="1">
                  <c:v>21.323529411764689</c:v>
                </c:pt>
                <c:pt idx="2">
                  <c:v>23.357664233576639</c:v>
                </c:pt>
                <c:pt idx="3">
                  <c:v>23.448275862068929</c:v>
                </c:pt>
                <c:pt idx="4">
                  <c:v>27.777777777777779</c:v>
                </c:pt>
                <c:pt idx="5">
                  <c:v>27.972027972027647</c:v>
                </c:pt>
                <c:pt idx="6">
                  <c:v>28.965517241378862</c:v>
                </c:pt>
                <c:pt idx="7">
                  <c:v>28.985507246376478</c:v>
                </c:pt>
                <c:pt idx="8">
                  <c:v>29.861111111111111</c:v>
                </c:pt>
                <c:pt idx="9">
                  <c:v>30.985915492957727</c:v>
                </c:pt>
                <c:pt idx="10">
                  <c:v>31.25</c:v>
                </c:pt>
                <c:pt idx="11">
                  <c:v>34.027777777777779</c:v>
                </c:pt>
                <c:pt idx="12">
                  <c:v>35.211267605632962</c:v>
                </c:pt>
                <c:pt idx="13">
                  <c:v>37.241379310344833</c:v>
                </c:pt>
                <c:pt idx="14">
                  <c:v>37.76223776223776</c:v>
                </c:pt>
                <c:pt idx="15">
                  <c:v>40.689655172413801</c:v>
                </c:pt>
                <c:pt idx="16">
                  <c:v>41.379310344828134</c:v>
                </c:pt>
                <c:pt idx="17">
                  <c:v>42.361111111111107</c:v>
                </c:pt>
                <c:pt idx="18">
                  <c:v>43.055555555555557</c:v>
                </c:pt>
                <c:pt idx="19">
                  <c:v>46.896551724138163</c:v>
                </c:pt>
                <c:pt idx="20">
                  <c:v>48.611111111111107</c:v>
                </c:pt>
                <c:pt idx="21">
                  <c:v>50</c:v>
                </c:pt>
              </c:numCache>
            </c:numRef>
          </c:val>
        </c:ser>
        <c:dLbls>
          <c:showVal val="1"/>
        </c:dLbls>
        <c:axId val="62067456"/>
        <c:axId val="62068992"/>
      </c:barChart>
      <c:catAx>
        <c:axId val="62067456"/>
        <c:scaling>
          <c:orientation val="minMax"/>
        </c:scaling>
        <c:axPos val="l"/>
        <c:numFmt formatCode="@" sourceLinked="0"/>
        <c:tickLblPos val="nextTo"/>
        <c:spPr>
          <a:ln>
            <a:noFill/>
          </a:ln>
        </c:spPr>
        <c:crossAx val="62068992"/>
        <c:crosses val="autoZero"/>
        <c:lblAlgn val="ctr"/>
        <c:lblOffset val="100"/>
      </c:catAx>
      <c:valAx>
        <c:axId val="62068992"/>
        <c:scaling>
          <c:orientation val="minMax"/>
          <c:max val="90"/>
          <c:min val="10"/>
        </c:scaling>
        <c:axPos val="b"/>
        <c:majorGridlines/>
        <c:title>
          <c:tx>
            <c:rich>
              <a:bodyPr/>
              <a:lstStyle/>
              <a:p>
                <a:pPr>
                  <a:defRPr/>
                </a:pPr>
                <a:r>
                  <a:rPr lang="en-US"/>
                  <a:t>Proportion that responded "important" or "very important" </a:t>
                </a:r>
              </a:p>
            </c:rich>
          </c:tx>
          <c:layout/>
        </c:title>
        <c:numFmt formatCode="0.0" sourceLinked="1"/>
        <c:tickLblPos val="nextTo"/>
        <c:crossAx val="62067456"/>
        <c:crosses val="autoZero"/>
        <c:crossBetween val="between"/>
        <c:majorUnit val="5"/>
      </c:valAx>
    </c:plotArea>
    <c:plotVisOnly val="1"/>
    <c:dispBlanksAs val="gap"/>
  </c:chart>
  <c:txPr>
    <a:bodyPr/>
    <a:lstStyle/>
    <a:p>
      <a:pPr>
        <a:defRPr sz="950" spc="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Sheet1!$B$1</c:f>
              <c:strCache>
                <c:ptCount val="1"/>
                <c:pt idx="0">
                  <c:v>Keep Nil Per Os (NPO)</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0.92592600000000003</c:v>
                </c:pt>
                <c:pt idx="3">
                  <c:v>7.7380950000000004</c:v>
                </c:pt>
                <c:pt idx="4">
                  <c:v>22.503629999999973</c:v>
                </c:pt>
                <c:pt idx="5">
                  <c:v>34.815560000000005</c:v>
                </c:pt>
                <c:pt idx="6">
                  <c:v>53.64958</c:v>
                </c:pt>
                <c:pt idx="7">
                  <c:v>61.075620000000001</c:v>
                </c:pt>
                <c:pt idx="8">
                  <c:v>61.057189999999999</c:v>
                </c:pt>
                <c:pt idx="9">
                  <c:v>55.077150000000003</c:v>
                </c:pt>
                <c:pt idx="10">
                  <c:v>65.217709999999997</c:v>
                </c:pt>
                <c:pt idx="11">
                  <c:v>49.01052</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3.0443350000000002</c:v>
                </c:pt>
                <c:pt idx="1">
                  <c:v>19.366820000000001</c:v>
                </c:pt>
                <c:pt idx="2">
                  <c:v>36.58258</c:v>
                </c:pt>
                <c:pt idx="3">
                  <c:v>57.568660000000001</c:v>
                </c:pt>
                <c:pt idx="4">
                  <c:v>67.67910999999998</c:v>
                </c:pt>
                <c:pt idx="5">
                  <c:v>73.466750000000005</c:v>
                </c:pt>
                <c:pt idx="6">
                  <c:v>75.135779999999869</c:v>
                </c:pt>
                <c:pt idx="7">
                  <c:v>78.779290000000003</c:v>
                </c:pt>
                <c:pt idx="8">
                  <c:v>79.650069999999999</c:v>
                </c:pt>
                <c:pt idx="9">
                  <c:v>74.37106</c:v>
                </c:pt>
                <c:pt idx="10">
                  <c:v>73.810140000000004</c:v>
                </c:pt>
                <c:pt idx="11">
                  <c:v>76.61936</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19.957329999999974</c:v>
                </c:pt>
                <c:pt idx="1">
                  <c:v>44.194400000000002</c:v>
                </c:pt>
                <c:pt idx="2">
                  <c:v>63.946940000000005</c:v>
                </c:pt>
                <c:pt idx="3">
                  <c:v>71.776610000000005</c:v>
                </c:pt>
                <c:pt idx="4">
                  <c:v>82.358039999999988</c:v>
                </c:pt>
                <c:pt idx="5">
                  <c:v>67.37797999999998</c:v>
                </c:pt>
                <c:pt idx="6">
                  <c:v>67.609679999999983</c:v>
                </c:pt>
                <c:pt idx="7">
                  <c:v>102.6456</c:v>
                </c:pt>
                <c:pt idx="8">
                  <c:v>88.773409999999998</c:v>
                </c:pt>
                <c:pt idx="9">
                  <c:v>78.723469999999992</c:v>
                </c:pt>
                <c:pt idx="10">
                  <c:v>103.3021</c:v>
                </c:pt>
                <c:pt idx="11">
                  <c:v>92.191010000000006</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19.343450000000001</c:v>
                </c:pt>
                <c:pt idx="1">
                  <c:v>64.25788</c:v>
                </c:pt>
                <c:pt idx="2">
                  <c:v>79.408850000000001</c:v>
                </c:pt>
                <c:pt idx="3">
                  <c:v>82.795810000000003</c:v>
                </c:pt>
                <c:pt idx="4">
                  <c:v>81.769930000000002</c:v>
                </c:pt>
                <c:pt idx="5">
                  <c:v>82.294620000000137</c:v>
                </c:pt>
                <c:pt idx="6">
                  <c:v>89.190960000000004</c:v>
                </c:pt>
                <c:pt idx="7">
                  <c:v>88.015569999999997</c:v>
                </c:pt>
                <c:pt idx="8">
                  <c:v>89.204769999999996</c:v>
                </c:pt>
                <c:pt idx="9">
                  <c:v>80.118099999999998</c:v>
                </c:pt>
                <c:pt idx="10">
                  <c:v>87.84545</c:v>
                </c:pt>
                <c:pt idx="11">
                  <c:v>97.056240000000003</c:v>
                </c:pt>
              </c:numCache>
            </c:numRef>
          </c:val>
        </c:ser>
        <c:ser>
          <c:idx val="5"/>
          <c:order val="4"/>
          <c:tx>
            <c:strRef>
              <c:f>Sheet1!$G$1</c:f>
              <c:strCache>
                <c:ptCount val="1"/>
                <c:pt idx="0">
                  <c:v>Column2</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76498816"/>
        <c:axId val="76509184"/>
      </c:lineChart>
      <c:catAx>
        <c:axId val="76498816"/>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76509184"/>
        <c:crosses val="autoZero"/>
        <c:auto val="1"/>
        <c:lblAlgn val="ctr"/>
        <c:lblOffset val="100"/>
      </c:catAx>
      <c:valAx>
        <c:axId val="76509184"/>
        <c:scaling>
          <c:orientation val="minMax"/>
        </c:scaling>
        <c:axPos val="l"/>
        <c:majorGridlines>
          <c:spPr>
            <a:ln>
              <a:noFill/>
            </a:ln>
          </c:spPr>
        </c:majorGridlines>
        <c:title>
          <c:tx>
            <c:rich>
              <a:bodyPr rot="-5400000" vert="horz"/>
              <a:lstStyle/>
              <a:p>
                <a:pPr>
                  <a:defRPr/>
                </a:pPr>
                <a:r>
                  <a:rPr lang="en-US" dirty="0" smtClean="0"/>
                  <a:t>Received / prescribed calories (%)</a:t>
                </a:r>
                <a:endParaRPr lang="en-US" dirty="0"/>
              </a:p>
            </c:rich>
          </c:tx>
          <c:layout/>
        </c:title>
        <c:numFmt formatCode="General" sourceLinked="1"/>
        <c:tickLblPos val="nextTo"/>
        <c:crossAx val="76498816"/>
        <c:crosses val="autoZero"/>
        <c:crossBetween val="midCat"/>
      </c:valAx>
    </c:plotArea>
    <c:legend>
      <c:legendPos val="b"/>
      <c:legendEntry>
        <c:idx val="4"/>
        <c:delete val="1"/>
      </c:legendEntry>
      <c:layout>
        <c:manualLayout>
          <c:xMode val="edge"/>
          <c:yMode val="edge"/>
          <c:x val="7.3408428113152513E-2"/>
          <c:y val="0.82788420361928516"/>
          <c:w val="0.72685265634899221"/>
          <c:h val="0.1603512225445502"/>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1717089781880705"/>
          <c:y val="3.5060263848597874E-2"/>
          <c:w val="0.8539138157299303"/>
          <c:h val="0.60990813648293962"/>
        </c:manualLayout>
      </c:layout>
      <c:lineChart>
        <c:grouping val="standard"/>
        <c:ser>
          <c:idx val="0"/>
          <c:order val="0"/>
          <c:tx>
            <c:strRef>
              <c:f>Sheet1!$B$1</c:f>
              <c:strCache>
                <c:ptCount val="1"/>
                <c:pt idx="0">
                  <c:v>Keep Nil Per Os (NPO)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0.79365100000000066</c:v>
                </c:pt>
                <c:pt idx="3">
                  <c:v>10.02079</c:v>
                </c:pt>
                <c:pt idx="4">
                  <c:v>23.02102</c:v>
                </c:pt>
                <c:pt idx="5">
                  <c:v>37.283750000000012</c:v>
                </c:pt>
                <c:pt idx="6">
                  <c:v>53.36101</c:v>
                </c:pt>
                <c:pt idx="7">
                  <c:v>56.822350000000043</c:v>
                </c:pt>
                <c:pt idx="8">
                  <c:v>64.966130000000007</c:v>
                </c:pt>
                <c:pt idx="9">
                  <c:v>60.390500000000003</c:v>
                </c:pt>
                <c:pt idx="10">
                  <c:v>66.075199999999981</c:v>
                </c:pt>
                <c:pt idx="11">
                  <c:v>51.688800000000001</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3.812807999999996</c:v>
                </c:pt>
                <c:pt idx="1">
                  <c:v>21.796669999999974</c:v>
                </c:pt>
                <c:pt idx="2">
                  <c:v>42.473689999999998</c:v>
                </c:pt>
                <c:pt idx="3">
                  <c:v>62.706060000000001</c:v>
                </c:pt>
                <c:pt idx="4">
                  <c:v>70.811850000000007</c:v>
                </c:pt>
                <c:pt idx="5">
                  <c:v>72.675699999999978</c:v>
                </c:pt>
                <c:pt idx="6">
                  <c:v>75.735569999999996</c:v>
                </c:pt>
                <c:pt idx="7">
                  <c:v>71.664299999999997</c:v>
                </c:pt>
                <c:pt idx="8">
                  <c:v>71.315379999999948</c:v>
                </c:pt>
                <c:pt idx="9">
                  <c:v>68.994490000000027</c:v>
                </c:pt>
                <c:pt idx="10">
                  <c:v>62.093390000000042</c:v>
                </c:pt>
                <c:pt idx="11">
                  <c:v>72.959270000000004</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18.00609</c:v>
                </c:pt>
                <c:pt idx="1">
                  <c:v>39.902270000000001</c:v>
                </c:pt>
                <c:pt idx="2">
                  <c:v>61.976510000000012</c:v>
                </c:pt>
                <c:pt idx="3">
                  <c:v>71.746530000000007</c:v>
                </c:pt>
                <c:pt idx="4">
                  <c:v>82.337280000000007</c:v>
                </c:pt>
                <c:pt idx="5">
                  <c:v>57.784730000000003</c:v>
                </c:pt>
                <c:pt idx="6">
                  <c:v>65.303129999999996</c:v>
                </c:pt>
                <c:pt idx="7">
                  <c:v>121.367</c:v>
                </c:pt>
                <c:pt idx="8">
                  <c:v>110.7623</c:v>
                </c:pt>
                <c:pt idx="9">
                  <c:v>99.028579999999948</c:v>
                </c:pt>
                <c:pt idx="10">
                  <c:v>131.03830000000016</c:v>
                </c:pt>
                <c:pt idx="11">
                  <c:v>119.905</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19.96697</c:v>
                </c:pt>
                <c:pt idx="1">
                  <c:v>64.507499999999993</c:v>
                </c:pt>
                <c:pt idx="2">
                  <c:v>80.277270000000001</c:v>
                </c:pt>
                <c:pt idx="3">
                  <c:v>83.724149999999995</c:v>
                </c:pt>
                <c:pt idx="4">
                  <c:v>84.652319999999989</c:v>
                </c:pt>
                <c:pt idx="5">
                  <c:v>83.291849999999997</c:v>
                </c:pt>
                <c:pt idx="6">
                  <c:v>89.521620000000027</c:v>
                </c:pt>
                <c:pt idx="7">
                  <c:v>86.147940000000006</c:v>
                </c:pt>
                <c:pt idx="8">
                  <c:v>87.685469999999981</c:v>
                </c:pt>
                <c:pt idx="9">
                  <c:v>77.866079999999982</c:v>
                </c:pt>
                <c:pt idx="10">
                  <c:v>84.199739999999949</c:v>
                </c:pt>
                <c:pt idx="11">
                  <c:v>95.485579999999999</c:v>
                </c:pt>
              </c:numCache>
            </c:numRef>
          </c:val>
        </c:ser>
        <c:ser>
          <c:idx val="5"/>
          <c:order val="4"/>
          <c:tx>
            <c:strRef>
              <c:f>Sheet1!$G$1</c:f>
              <c:strCache>
                <c:ptCount val="1"/>
                <c:pt idx="0">
                  <c:v>Column1</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75935104"/>
        <c:axId val="75949568"/>
      </c:lineChart>
      <c:catAx>
        <c:axId val="75935104"/>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75949568"/>
        <c:crosses val="autoZero"/>
        <c:auto val="1"/>
        <c:lblAlgn val="ctr"/>
        <c:lblOffset val="100"/>
      </c:catAx>
      <c:valAx>
        <c:axId val="75949568"/>
        <c:scaling>
          <c:orientation val="minMax"/>
        </c:scaling>
        <c:axPos val="l"/>
        <c:majorGridlines>
          <c:spPr>
            <a:ln>
              <a:noFill/>
            </a:ln>
          </c:spPr>
        </c:majorGridlines>
        <c:title>
          <c:tx>
            <c:rich>
              <a:bodyPr rot="-5400000" vert="horz"/>
              <a:lstStyle/>
              <a:p>
                <a:pPr>
                  <a:defRPr/>
                </a:pPr>
                <a:r>
                  <a:rPr lang="en-US" dirty="0" smtClean="0"/>
                  <a:t>Received / prescribed protein (%)</a:t>
                </a:r>
                <a:endParaRPr lang="en-US" dirty="0"/>
              </a:p>
            </c:rich>
          </c:tx>
          <c:layout/>
        </c:title>
        <c:numFmt formatCode="General" sourceLinked="1"/>
        <c:tickLblPos val="nextTo"/>
        <c:crossAx val="75935104"/>
        <c:crosses val="autoZero"/>
        <c:crossBetween val="midCat"/>
      </c:valAx>
    </c:plotArea>
    <c:legend>
      <c:legendPos val="b"/>
      <c:legendEntry>
        <c:idx val="4"/>
        <c:delete val="1"/>
      </c:legendEntry>
      <c:layout>
        <c:manualLayout>
          <c:xMode val="edge"/>
          <c:yMode val="edge"/>
          <c:x val="7.3408428113152513E-2"/>
          <c:y val="0.81472630888244169"/>
          <c:w val="0.72685265634899221"/>
          <c:h val="0.17350911728139268"/>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10-18T18:36:45.183" idx="10">
    <p:pos x="2880" y="142"/>
    <p:text>should specify in all patients
This implies that you only check goal cals on day 3 which is converse to what we are saying elsewhere
This also implies that you only use m. agents and small bowel feeding in high risk patients which is what the  talks says but this is not what the PEP up protocol says.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880110"/>
          </a:xfrm>
          <a:prstGeom prst="rect">
            <a:avLst/>
          </a:prstGeom>
        </p:spPr>
        <p:txBody>
          <a:bodyPr vert="horz" lIns="96661" tIns="48331" rIns="96661" bIns="48331" rtlCol="0"/>
          <a:lstStyle>
            <a:lvl1pPr algn="l">
              <a:defRPr sz="1300"/>
            </a:lvl1pPr>
          </a:lstStyle>
          <a:p>
            <a:r>
              <a:rPr lang="en-US" sz="2000" b="1" dirty="0">
                <a:latin typeface="Arial" pitchFamily="34" charset="0"/>
                <a:cs typeface="Arial" pitchFamily="34" charset="0"/>
              </a:rPr>
              <a:t>PEP </a:t>
            </a:r>
            <a:r>
              <a:rPr lang="en-US" sz="2000" b="1" dirty="0" err="1">
                <a:latin typeface="Arial" pitchFamily="34" charset="0"/>
                <a:cs typeface="Arial" pitchFamily="34" charset="0"/>
              </a:rPr>
              <a:t>uP</a:t>
            </a:r>
            <a:r>
              <a:rPr lang="en-US" sz="2000" b="1" dirty="0">
                <a:latin typeface="Arial" pitchFamily="34" charset="0"/>
                <a:cs typeface="Arial" pitchFamily="34" charset="0"/>
              </a:rPr>
              <a:t>: Increased Protein and Energy Delivery</a:t>
            </a:r>
            <a:r>
              <a:rPr lang="en-US" sz="1900" b="1" dirty="0">
                <a:latin typeface="Arial" pitchFamily="34" charset="0"/>
                <a:cs typeface="Arial" pitchFamily="34" charset="0"/>
              </a:rPr>
              <a:t/>
            </a:r>
            <a:br>
              <a:rPr lang="en-US" sz="1900" b="1" dirty="0">
                <a:latin typeface="Arial" pitchFamily="34" charset="0"/>
                <a:cs typeface="Arial" pitchFamily="34" charset="0"/>
              </a:rPr>
            </a:br>
            <a:r>
              <a:rPr lang="en-US" sz="1800" dirty="0">
                <a:latin typeface="Arial" pitchFamily="34" charset="0"/>
                <a:cs typeface="Arial" pitchFamily="34" charset="0"/>
              </a:rPr>
              <a:t>Dr. Daren K. </a:t>
            </a:r>
            <a:r>
              <a:rPr lang="en-US" sz="1800" dirty="0" err="1">
                <a:latin typeface="Arial" pitchFamily="34" charset="0"/>
                <a:cs typeface="Arial" pitchFamily="34" charset="0"/>
              </a:rPr>
              <a:t>Heyland</a:t>
            </a:r>
            <a:r>
              <a:rPr lang="en-US" sz="1800" dirty="0">
                <a:latin typeface="Arial" pitchFamily="34" charset="0"/>
                <a:cs typeface="Arial" pitchFamily="34" charset="0"/>
              </a:rPr>
              <a:t> </a:t>
            </a:r>
            <a:endParaRPr lang="fr-CA" sz="1800" dirty="0">
              <a:latin typeface="Arial" pitchFamily="34" charset="0"/>
              <a:cs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26F27E9-457A-4BE5-93BF-47048F4A818F}" type="slidenum">
              <a:rPr lang="fr-CA" sz="1400">
                <a:latin typeface="Arial" pitchFamily="34" charset="0"/>
                <a:cs typeface="Arial" pitchFamily="34" charset="0"/>
              </a:rPr>
              <a:pPr/>
              <a:t>‹#›</a:t>
            </a:fld>
            <a:endParaRPr lang="fr-CA" sz="1400" dirty="0">
              <a:latin typeface="Arial" pitchFamily="34" charset="0"/>
              <a:cs typeface="Arial" pitchFamily="34" charset="0"/>
            </a:endParaRPr>
          </a:p>
        </p:txBody>
      </p:sp>
    </p:spTree>
    <p:extLst>
      <p:ext uri="{BB962C8B-B14F-4D97-AF65-F5344CB8AC3E}">
        <p14:creationId xmlns="" xmlns:p14="http://schemas.microsoft.com/office/powerpoint/2010/main" val="2033543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defRPr>
            </a:lvl1pPr>
          </a:lstStyle>
          <a:p>
            <a:pPr>
              <a:defRPr/>
            </a:pPr>
            <a:fld id="{16261C79-81C9-4537-8AFD-1630F762A713}" type="slidenum">
              <a:rPr lang="en-US"/>
              <a:pPr>
                <a:defRPr/>
              </a:pPr>
              <a:t>‹#›</a:t>
            </a:fld>
            <a:endParaRPr lang="en-US"/>
          </a:p>
        </p:txBody>
      </p:sp>
    </p:spTree>
    <p:extLst>
      <p:ext uri="{BB962C8B-B14F-4D97-AF65-F5344CB8AC3E}">
        <p14:creationId xmlns="" xmlns:p14="http://schemas.microsoft.com/office/powerpoint/2010/main" val="395027832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insert a watermark of a map of </a:t>
            </a:r>
            <a:r>
              <a:rPr lang="en-US" dirty="0" err="1" smtClean="0"/>
              <a:t>canada</a:t>
            </a:r>
            <a:r>
              <a:rPr lang="en-US" dirty="0" smtClean="0"/>
              <a:t> behind this text?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6261C79-81C9-4537-8AFD-1630F762A71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31936B8-E32F-498F-A718-C1CFD9E1770D}" type="slidenum">
              <a:rPr lang="en-US" smtClean="0"/>
              <a:pPr/>
              <a:t>10</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53405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14</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15</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76804" name="Slide Number Placeholder 3"/>
          <p:cNvSpPr>
            <a:spLocks noGrp="1"/>
          </p:cNvSpPr>
          <p:nvPr>
            <p:ph type="sldNum" sz="quarter" idx="5"/>
          </p:nvPr>
        </p:nvSpPr>
        <p:spPr>
          <a:noFill/>
        </p:spPr>
        <p:txBody>
          <a:bodyPr/>
          <a:lstStyle/>
          <a:p>
            <a:fld id="{C49FBA55-AE10-43CF-95B5-CEFE52CFBDFF}" type="slidenum">
              <a:rPr lang="en-US" smtClean="0">
                <a:latin typeface="Arial" charset="0"/>
              </a:rPr>
              <a:pPr/>
              <a:t>18</a:t>
            </a:fld>
            <a:endParaRPr lang="en-US" smtClean="0">
              <a:latin typeface="Arial" charset="0"/>
            </a:endParaRPr>
          </a:p>
        </p:txBody>
      </p:sp>
      <p:sp>
        <p:nvSpPr>
          <p:cNvPr id="76805" name="Date Placeholder 4"/>
          <p:cNvSpPr>
            <a:spLocks noGrp="1"/>
          </p:cNvSpPr>
          <p:nvPr>
            <p:ph type="dt" sz="quarter" idx="1"/>
          </p:nvPr>
        </p:nvSpPr>
        <p:spPr>
          <a:noFill/>
        </p:spPr>
        <p:txBody>
          <a:bodyPr/>
          <a:lstStyle/>
          <a:p>
            <a:r>
              <a:rPr lang="en-US" smtClean="0">
                <a:latin typeface="Arial" charset="0"/>
              </a:rPr>
              <a:t>November 11th 2013</a:t>
            </a:r>
          </a:p>
        </p:txBody>
      </p:sp>
      <p:sp>
        <p:nvSpPr>
          <p:cNvPr id="6" name="Footer Placeholder 5"/>
          <p:cNvSpPr>
            <a:spLocks noGrp="1"/>
          </p:cNvSpPr>
          <p:nvPr>
            <p:ph type="ftr" sz="quarter" idx="4"/>
          </p:nvPr>
        </p:nvSpPr>
        <p:spPr/>
        <p:txBody>
          <a:bodyPr/>
          <a:lstStyle/>
          <a:p>
            <a:pPr>
              <a:defRPr/>
            </a:pPr>
            <a:r>
              <a:rPr lang="en-US" smtClean="0"/>
              <a:t>Rupinder Dhaliwal</a:t>
            </a:r>
            <a:endParaRPr lang="en-US"/>
          </a:p>
        </p:txBody>
      </p:sp>
      <p:sp>
        <p:nvSpPr>
          <p:cNvPr id="7" name="Header Placeholder 6"/>
          <p:cNvSpPr>
            <a:spLocks noGrp="1"/>
          </p:cNvSpPr>
          <p:nvPr>
            <p:ph type="hdr" sz="quarter"/>
          </p:nvPr>
        </p:nvSpPr>
        <p:spPr/>
        <p:txBody>
          <a:bodyPr/>
          <a:lstStyle/>
          <a:p>
            <a:pPr>
              <a:defRPr/>
            </a:pPr>
            <a:r>
              <a:rPr lang="en-CA" smtClean="0"/>
              <a:t>ICU Nutrition: Knowledge Translation World-Wide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00024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1565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IT</a:t>
            </a:r>
            <a:r>
              <a:rPr lang="en-US" baseline="0" dirty="0" smtClean="0"/>
              <a:t> IS OK, I VERBALIZE IT CORRECTLY</a:t>
            </a:r>
            <a:endParaRPr lang="en-US" dirty="0" smtClean="0"/>
          </a:p>
        </p:txBody>
      </p:sp>
      <p:sp>
        <p:nvSpPr>
          <p:cNvPr id="64516" name="Slide Number Placeholder 3"/>
          <p:cNvSpPr>
            <a:spLocks noGrp="1"/>
          </p:cNvSpPr>
          <p:nvPr>
            <p:ph type="sldNum" sz="quarter" idx="5"/>
          </p:nvPr>
        </p:nvSpPr>
        <p:spPr>
          <a:noFill/>
        </p:spPr>
        <p:txBody>
          <a:bodyPr/>
          <a:lstStyle/>
          <a:p>
            <a:fld id="{3A52854B-A7BB-4090-925F-DEF06BC11280}" type="slidenum">
              <a:rPr lang="en-US" smtClean="0">
                <a:latin typeface="Arial" charset="0"/>
              </a:rPr>
              <a:pPr/>
              <a:t>24</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80132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62295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718252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YES, PLEASE DO</a:t>
            </a:r>
          </a:p>
        </p:txBody>
      </p:sp>
      <p:sp>
        <p:nvSpPr>
          <p:cNvPr id="65540" name="Slide Number Placeholder 3"/>
          <p:cNvSpPr>
            <a:spLocks noGrp="1"/>
          </p:cNvSpPr>
          <p:nvPr>
            <p:ph type="sldNum" sz="quarter" idx="5"/>
          </p:nvPr>
        </p:nvSpPr>
        <p:spPr>
          <a:noFill/>
        </p:spPr>
        <p:txBody>
          <a:bodyPr/>
          <a:lstStyle/>
          <a:p>
            <a:fld id="{BC9ABE00-3D57-4FE2-A5FE-BFE546D55697}" type="slidenum">
              <a:rPr lang="en-US" smtClean="0">
                <a:latin typeface="Arial" charset="0"/>
              </a:rPr>
              <a:pPr/>
              <a:t>27</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03FE0C4C-13BA-47F5-997D-B03CC353ECD5}" type="slidenum">
              <a:rPr lang="en-US" smtClean="0">
                <a:latin typeface="Arial" charset="0"/>
              </a:rPr>
              <a:pPr/>
              <a:t>28</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BF5F47B1-6710-49B6-9DAC-F4A07CC79588}" type="slidenum">
              <a:rPr lang="en-US" smtClean="0">
                <a:latin typeface="Arial" charset="0"/>
              </a:rPr>
              <a:pPr/>
              <a:t>29</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late</a:t>
            </a:r>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1509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6D64D5C5-E9F1-4C90-817D-080A7B52985E}" type="slidenum">
              <a:rPr lang="en-US" smtClean="0">
                <a:latin typeface="Arial" charset="0"/>
              </a:rPr>
              <a:pPr/>
              <a:t>31</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D0AAA3B7-8EDF-43AD-A8E4-AA91D72CC20B}" type="slidenum">
              <a:rPr lang="en-US" smtClean="0">
                <a:latin typeface="Arial" charset="0"/>
              </a:rPr>
              <a:pPr/>
              <a:t>32</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25957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40046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14141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CA" dirty="0" smtClean="0"/>
          </a:p>
        </p:txBody>
      </p:sp>
      <p:sp>
        <p:nvSpPr>
          <p:cNvPr id="105476" name="Slide Number Placeholder 3"/>
          <p:cNvSpPr>
            <a:spLocks noGrp="1"/>
          </p:cNvSpPr>
          <p:nvPr>
            <p:ph type="sldNum" sz="quarter" idx="5"/>
          </p:nvPr>
        </p:nvSpPr>
        <p:spPr>
          <a:noFill/>
        </p:spPr>
        <p:txBody>
          <a:bodyPr/>
          <a:lstStyle/>
          <a:p>
            <a:fld id="{2C75ECFB-E2FE-4456-AEF3-A841DBD034BF}"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37</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38</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42</a:t>
            </a:fld>
            <a:endParaRPr lang="en-US">
              <a:solidFill>
                <a:prstClr val="black"/>
              </a:solidFill>
            </a:endParaRPr>
          </a:p>
        </p:txBody>
      </p:sp>
    </p:spTree>
    <p:extLst>
      <p:ext uri="{BB962C8B-B14F-4D97-AF65-F5344CB8AC3E}">
        <p14:creationId xmlns="" xmlns:p14="http://schemas.microsoft.com/office/powerpoint/2010/main" val="3328604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slides</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43</a:t>
            </a:fld>
            <a:endParaRPr lang="en-US">
              <a:solidFill>
                <a:prstClr val="black"/>
              </a:solidFill>
            </a:endParaRPr>
          </a:p>
        </p:txBody>
      </p:sp>
    </p:spTree>
    <p:extLst>
      <p:ext uri="{BB962C8B-B14F-4D97-AF65-F5344CB8AC3E}">
        <p14:creationId xmlns="" xmlns:p14="http://schemas.microsoft.com/office/powerpoint/2010/main" val="3328604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44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53308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46</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47</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036883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mtClean="0"/>
              <a:t>Lack of literature in advocating family centered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CA" smtClean="0"/>
              <a:t>R- make sure up to date. DONE</a:t>
            </a:r>
          </a:p>
        </p:txBody>
      </p:sp>
      <p:sp>
        <p:nvSpPr>
          <p:cNvPr id="106500" name="Slide Number Placeholder 3"/>
          <p:cNvSpPr>
            <a:spLocks noGrp="1"/>
          </p:cNvSpPr>
          <p:nvPr>
            <p:ph type="sldNum" sz="quarter" idx="5"/>
          </p:nvPr>
        </p:nvSpPr>
        <p:spPr>
          <a:noFill/>
        </p:spPr>
        <p:txBody>
          <a:bodyPr/>
          <a:lstStyle/>
          <a:p>
            <a:fld id="{28CD9558-8A2A-4D0A-9F27-8FB4DDCF5336}"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b="1" smtClean="0"/>
              <a:t>Cluster RCT? How many sites?</a:t>
            </a:r>
          </a:p>
          <a:p>
            <a:pPr eaLnBrk="1" hangingPunct="1"/>
            <a:r>
              <a:rPr lang="en-US" smtClean="0">
                <a:solidFill>
                  <a:srgbClr val="FF0000"/>
                </a:solidFill>
              </a:rPr>
              <a:t>		</a:t>
            </a:r>
          </a:p>
          <a:p>
            <a:endParaRPr lang="en-US" smtClean="0"/>
          </a:p>
        </p:txBody>
      </p:sp>
      <p:sp>
        <p:nvSpPr>
          <p:cNvPr id="4" name="Slide Number Placeholder 3"/>
          <p:cNvSpPr>
            <a:spLocks noGrp="1"/>
          </p:cNvSpPr>
          <p:nvPr>
            <p:ph type="sldNum" sz="quarter" idx="5"/>
          </p:nvPr>
        </p:nvSpPr>
        <p:spPr/>
        <p:txBody>
          <a:bodyPr/>
          <a:lstStyle/>
          <a:p>
            <a:pPr>
              <a:defRPr/>
            </a:pPr>
            <a:fld id="{BDA142B9-CBF4-4E80-9B6F-EF9B077108BD}" type="slidenum">
              <a:rPr lang="en-US">
                <a:solidFill>
                  <a:prstClr val="black"/>
                </a:solidFill>
              </a:rPr>
              <a:pPr>
                <a:defRPr/>
              </a:pPr>
              <a:t>51</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For best practice</a:t>
            </a:r>
          </a:p>
        </p:txBody>
      </p:sp>
      <p:sp>
        <p:nvSpPr>
          <p:cNvPr id="4" name="Slide Number Placeholder 3"/>
          <p:cNvSpPr>
            <a:spLocks noGrp="1"/>
          </p:cNvSpPr>
          <p:nvPr>
            <p:ph type="sldNum" sz="quarter" idx="5"/>
          </p:nvPr>
        </p:nvSpPr>
        <p:spPr/>
        <p:txBody>
          <a:bodyPr/>
          <a:lstStyle/>
          <a:p>
            <a:pPr>
              <a:defRPr/>
            </a:pPr>
            <a:fld id="{ABBD8A67-B468-432B-99B5-BB3451B3480E}" type="slidenum">
              <a:rPr lang="en-US">
                <a:solidFill>
                  <a:prstClr val="black"/>
                </a:solidFill>
              </a:rPr>
              <a:pPr>
                <a:defRPr/>
              </a:pPr>
              <a:t>52</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4F36507-5B52-4444-9901-C57F5C4EC710}" type="slidenum">
              <a:rPr lang="en-US">
                <a:solidFill>
                  <a:prstClr val="black"/>
                </a:solidFill>
              </a:rPr>
              <a:pPr>
                <a:defRPr/>
              </a:pPr>
              <a:t>55</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2F5054A-88FD-4D63-9A7E-D3DB8EC0752D}" type="slidenum">
              <a:rPr lang="en-US">
                <a:solidFill>
                  <a:prstClr val="black"/>
                </a:solidFill>
              </a:rPr>
              <a:pPr>
                <a:defRPr/>
              </a:pPr>
              <a:t>56</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a:ln>
            <a:miter lim="800000"/>
            <a:headEnd/>
            <a:tailEnd/>
          </a:ln>
        </p:spPr>
        <p:txBody>
          <a:bodyPr/>
          <a:lstStyle/>
          <a:p>
            <a:fld id="{4E6BAF44-4430-4237-B90C-C5AB6CFA617D}" type="slidenum">
              <a:rPr lang="en-AU"/>
              <a:pPr/>
              <a:t>57</a:t>
            </a:fld>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53308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81288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2655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19023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95437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62006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432290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32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6334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24495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11247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150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55826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0423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8282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0758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96203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9434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7D1B3FB-761A-4481-A436-DE92825F8AF6}" type="datetimeFigureOut">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56EFDF0-FAD3-4C74-80FE-AB4E6FD1EC8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AE6362D-4F3A-4635-BD45-53EC997DCA0A}" type="datetimeFigureOut">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B2A25B4-D75D-4999-A59C-29351975A9E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89A0839D-64A4-43BC-8277-3F968DC07529}" type="datetimeFigureOut">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8715F8F-727E-4A26-911C-1FFF9CD7A21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E913A83D-6CA7-4BD1-B168-9FB88F60B1F6}" type="datetimeFigureOut">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096B660-92CA-41EE-9953-E3EFD87EC37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219B4BEC-A2A0-4C60-8FFA-E7238376BABA}" type="datetimeFigureOut">
              <a:rPr lang="en-US"/>
              <a:pPr>
                <a:defRPr/>
              </a:pPr>
              <a:t>5/25/2014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1351E0C1-511C-4DA9-8489-DFBA1B60626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5BD6567E-F9B2-4BDB-A488-750F83599181}" type="datetimeFigureOut">
              <a:rPr lang="en-US"/>
              <a:pPr>
                <a:defRPr/>
              </a:pPr>
              <a:t>5/25/2014</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92594AAB-D930-423F-9700-4F7B6CDB473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E84EF398-0514-4D68-8CE5-C1F0F925815F}" type="datetimeFigureOut">
              <a:rPr lang="en-US"/>
              <a:pPr>
                <a:defRPr/>
              </a:pPr>
              <a:t>5/25/2014</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AD14B430-6DD2-438B-A7C3-F9228C95F91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2884178-E59A-4412-80D2-B1F741EE3AFB}" type="datetimeFigureOut">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F3304FA-93D4-4818-A4CD-4CF92DA69FB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20791186-6915-4DDA-B343-2F749CF709C7}" type="datetimeFigureOut">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247EC04-E218-4797-9BB9-B2AAE68D5A4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95EF5B5-D07F-4F0B-A24A-B03381EEB43F}" type="datetimeFigureOut">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8D767C1-C441-42D4-9139-3B059F70B5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24F0A98-D869-4B23-B592-6DECD9E0F934}" type="datetimeFigureOut">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54525C7-679F-47B4-A79A-81C61BAA779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C6AD8D9B-413E-48BD-9C59-889C5E89E311}" type="datetimeFigureOut">
              <a:rPr lang="en-US">
                <a:solidFill>
                  <a:srgbClr val="000000"/>
                </a:solidFill>
              </a:rPr>
              <a:pPr>
                <a:defRPr/>
              </a:pPr>
              <a:t>5/25/2014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0C8616-1524-4906-9F49-C368430BE0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07B39404-B29D-472D-B619-0AB29D2D89EE}" type="datetimeFigureOut">
              <a:rPr lang="en-US">
                <a:solidFill>
                  <a:srgbClr val="000000"/>
                </a:solidFill>
              </a:rPr>
              <a:pPr>
                <a:defRPr/>
              </a:pPr>
              <a:t>5/25/2014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D0A5C-7B7C-4230-9BC2-4B4EC4EB61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52C8B4C-B5EA-4313-903A-402DF7FAAC89}" type="datetimeFigureOut">
              <a:rPr lang="en-US">
                <a:solidFill>
                  <a:srgbClr val="000000"/>
                </a:solidFill>
              </a:rPr>
              <a:pPr>
                <a:defRPr/>
              </a:pPr>
              <a:t>5/25/2014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210E7-1848-43D9-A4E7-93A552D8F1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BD770C7B-7C98-4AE5-83CD-87F29C1F9D48}" type="datetimeFigureOut">
              <a:rPr lang="en-US">
                <a:solidFill>
                  <a:srgbClr val="000000"/>
                </a:solidFill>
              </a:rPr>
              <a:pPr>
                <a:defRPr/>
              </a:pPr>
              <a:t>5/25/2014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5ACF1C-9EB1-41E4-9DEF-21694E1903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95B50368-364D-4490-AD0B-F83856210581}" type="datetimeFigureOut">
              <a:rPr lang="en-US">
                <a:solidFill>
                  <a:srgbClr val="000000"/>
                </a:solidFill>
              </a:rPr>
              <a:pPr>
                <a:defRPr/>
              </a:pPr>
              <a:t>5/25/2014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5366F0-1129-424E-8880-666B179FEE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2BBFB2DB-B358-404D-9FA5-E676266C37BB}" type="datetimeFigureOut">
              <a:rPr lang="en-US">
                <a:solidFill>
                  <a:srgbClr val="000000"/>
                </a:solidFill>
              </a:rPr>
              <a:pPr>
                <a:defRPr/>
              </a:pPr>
              <a:t>5/25/2014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9518CF-1759-400C-A8D4-E937408005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AA0C7C-2F7D-489F-8679-6870B28FE347}" type="datetimeFigureOut">
              <a:rPr lang="en-US">
                <a:solidFill>
                  <a:srgbClr val="000000"/>
                </a:solidFill>
              </a:rPr>
              <a:pPr>
                <a:defRPr/>
              </a:pPr>
              <a:t>5/25/2014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326C7C-4556-49A5-9798-E8E14CFA84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18A658-E9D8-4E19-BD14-FC7823303D88}" type="datetimeFigureOut">
              <a:rPr lang="en-US">
                <a:solidFill>
                  <a:srgbClr val="000000"/>
                </a:solidFill>
              </a:rPr>
              <a:pPr>
                <a:defRPr/>
              </a:pPr>
              <a:t>5/25/2014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D14A6-2095-4310-B657-3C671F0F349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3D3617-0D88-49A1-9FA6-426469B87104}" type="datetimeFigureOut">
              <a:rPr lang="en-US">
                <a:solidFill>
                  <a:srgbClr val="000000"/>
                </a:solidFill>
              </a:rPr>
              <a:pPr>
                <a:defRPr/>
              </a:pPr>
              <a:t>5/25/2014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B20A33-CE60-4577-A2DF-9D3EB5B66C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9CC6F4E1-A21C-4B20-953E-7B0A9DACC018}" type="datetimeFigureOut">
              <a:rPr lang="en-US">
                <a:solidFill>
                  <a:srgbClr val="000000"/>
                </a:solidFill>
              </a:rPr>
              <a:pPr>
                <a:defRPr/>
              </a:pPr>
              <a:t>5/25/2014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FBE530-3825-4D87-B1C2-C1EB2A35A17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ED030241-3BC6-4A82-91FB-A1E54D9EA0A3}" type="datetimeFigureOut">
              <a:rPr lang="en-US">
                <a:solidFill>
                  <a:srgbClr val="000000"/>
                </a:solidFill>
              </a:rPr>
              <a:pPr>
                <a:defRPr/>
              </a:pPr>
              <a:t>5/25/2014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3A4B7A-8234-4475-BCE7-F3299F15EB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B91113-E012-43D0-96FD-4BC8F921E961}" type="datetimeFigureOut">
              <a:rPr lang="en-US" smtClean="0">
                <a:solidFill>
                  <a:prstClr val="black">
                    <a:tint val="75000"/>
                  </a:prstClr>
                </a:solidFill>
                <a:latin typeface="Calibri"/>
              </a:rPr>
              <a:pPr eaLnBrk="1" fontAlgn="auto" hangingPunct="1">
                <a:spcBef>
                  <a:spcPts val="0"/>
                </a:spcBef>
                <a:spcAft>
                  <a:spcPts val="0"/>
                </a:spcAft>
              </a:pPr>
              <a:t>5/25/2014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6E992D-7690-42AE-BFDE-20034D09E05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6955098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9" tIns="45719" rIns="91439" bIns="45719"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9" tIns="45719" rIns="91439"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3E0F5E7-33CE-460E-9448-EC779D324ADF}" type="datetimeFigureOut">
              <a:rPr lang="en-US"/>
              <a:pPr>
                <a:defRPr/>
              </a:pPr>
              <a:t>5/25/2014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9" tIns="45719" rIns="91439"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9" tIns="45719" rIns="91439" bIns="45719"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140D9F36-3C24-45D4-A0F7-7810389A4E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6" algn="ctr" rtl="0" fontAlgn="base">
        <a:spcBef>
          <a:spcPct val="0"/>
        </a:spcBef>
        <a:spcAft>
          <a:spcPct val="0"/>
        </a:spcAft>
        <a:defRPr sz="4400">
          <a:solidFill>
            <a:schemeClr val="tx1"/>
          </a:solidFill>
          <a:latin typeface="Calibri" pitchFamily="34" charset="0"/>
        </a:defRPr>
      </a:lvl6pPr>
      <a:lvl7pPr marL="914391" algn="ctr" rtl="0" fontAlgn="base">
        <a:spcBef>
          <a:spcPct val="0"/>
        </a:spcBef>
        <a:spcAft>
          <a:spcPct val="0"/>
        </a:spcAft>
        <a:defRPr sz="4400">
          <a:solidFill>
            <a:schemeClr val="tx1"/>
          </a:solidFill>
          <a:latin typeface="Calibri" pitchFamily="34" charset="0"/>
        </a:defRPr>
      </a:lvl7pPr>
      <a:lvl8pPr marL="1371587" algn="ctr" rtl="0" fontAlgn="base">
        <a:spcBef>
          <a:spcPct val="0"/>
        </a:spcBef>
        <a:spcAft>
          <a:spcPct val="0"/>
        </a:spcAft>
        <a:defRPr sz="4400">
          <a:solidFill>
            <a:schemeClr val="tx1"/>
          </a:solidFill>
          <a:latin typeface="Calibri" pitchFamily="34" charset="0"/>
        </a:defRPr>
      </a:lvl8pPr>
      <a:lvl9pPr marL="182878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75"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lgn="l" eaLnBrk="1" hangingPunct="1">
              <a:defRPr/>
            </a:pPr>
            <a:fld id="{0E8C2782-30BB-44F2-A527-DF657871E9B5}" type="datetimeFigureOut">
              <a:rPr lang="en-US">
                <a:solidFill>
                  <a:srgbClr val="000000"/>
                </a:solidFill>
                <a:latin typeface="Arial" charset="0"/>
              </a:rPr>
              <a:pPr algn="l" eaLnBrk="1" hangingPunct="1">
                <a:defRPr/>
              </a:pPr>
              <a:t>5/25/2014</a:t>
            </a:fld>
            <a:endParaRPr lang="en-US">
              <a:solidFill>
                <a:srgbClr val="000000"/>
              </a:solidFill>
              <a:latin typeface="Arial" charset="0"/>
            </a:endParaRPr>
          </a:p>
        </p:txBody>
      </p:sp>
      <p:sp>
        <p:nvSpPr>
          <p:cNvPr id="2007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solidFill>
                <a:srgbClr val="000000"/>
              </a:solidFill>
              <a:latin typeface="Arial" charset="0"/>
            </a:endParaRPr>
          </a:p>
        </p:txBody>
      </p:sp>
      <p:sp>
        <p:nvSpPr>
          <p:cNvPr id="200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99E8D088-731D-4EF2-8905-937B54218F1F}"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Office_Excel_97-2003_Worksheet1.xls"/><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Office_Excel_97-2003_Worksheet2.xls"/><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hyperlink" Target="criticalcarenutrition.com"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28.xml"/><Relationship Id="rId5" Type="http://schemas.openxmlformats.org/officeDocument/2006/relationships/image" Target="../media/image3.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package" Target="../embeddings/Microsoft_Office_Excel_Worksheet2.xlsx"/></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comments" Target="../comments/commen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758868"/>
          </a:xfrm>
        </p:spPr>
        <p:txBody>
          <a:bodyPr/>
          <a:lstStyle/>
          <a:p>
            <a:pPr lvl="0"/>
            <a:r>
              <a:rPr lang="en-US" i="1" dirty="0"/>
              <a:t>Innovative approaches to overcoming barriers to changing nutrition practices</a:t>
            </a:r>
            <a:r>
              <a:rPr lang="en-US" dirty="0"/>
              <a:t> </a:t>
            </a:r>
            <a:br>
              <a:rPr lang="en-US" dirty="0"/>
            </a:br>
            <a:r>
              <a:rPr lang="en-US" dirty="0"/>
              <a:t> </a:t>
            </a:r>
            <a:r>
              <a:rPr lang="en-US" dirty="0" smtClean="0"/>
              <a:t/>
            </a:r>
            <a:br>
              <a:rPr lang="en-US" dirty="0" smtClean="0"/>
            </a:br>
            <a:r>
              <a:rPr lang="en-US" dirty="0" smtClean="0"/>
              <a:t>Daren K. Heyland</a:t>
            </a:r>
            <a:br>
              <a:rPr lang="en-US" dirty="0" smtClean="0"/>
            </a:br>
            <a:r>
              <a:rPr lang="en-US" dirty="0" smtClean="0"/>
              <a:t>Professor of Medicine </a:t>
            </a:r>
            <a:br>
              <a:rPr lang="en-US" dirty="0" smtClean="0"/>
            </a:br>
            <a:r>
              <a:rPr lang="en-US" dirty="0" smtClean="0"/>
              <a:t>Queen’s University</a:t>
            </a:r>
            <a:endParaRPr lang="en-US" dirty="0"/>
          </a:p>
        </p:txBody>
      </p:sp>
      <p:pic>
        <p:nvPicPr>
          <p:cNvPr id="3" name="Picture 8" descr="CC logo.png"/>
          <p:cNvPicPr>
            <a:picLocks noChangeAspect="1"/>
          </p:cNvPicPr>
          <p:nvPr/>
        </p:nvPicPr>
        <p:blipFill>
          <a:blip r:embed="rId3"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71200"/>
            <a:ext cx="9144000" cy="1066800"/>
          </a:xfrm>
        </p:spPr>
        <p:txBody>
          <a:bodyPr/>
          <a:lstStyle/>
          <a:p>
            <a:pPr>
              <a:lnSpc>
                <a:spcPct val="85000"/>
              </a:lnSpc>
            </a:pPr>
            <a:r>
              <a:rPr lang="en-US" sz="3400" dirty="0"/>
              <a:t>ICU </a:t>
            </a:r>
            <a:r>
              <a:rPr lang="en-US" sz="3400" dirty="0" smtClean="0"/>
              <a:t>Patients </a:t>
            </a:r>
            <a:r>
              <a:rPr lang="en-US" sz="3400" dirty="0"/>
              <a:t>A</a:t>
            </a:r>
            <a:r>
              <a:rPr lang="en-US" sz="3400" dirty="0" smtClean="0"/>
              <a:t>re </a:t>
            </a:r>
            <a:r>
              <a:rPr lang="en-US" sz="3400" dirty="0"/>
              <a:t>N</a:t>
            </a:r>
            <a:r>
              <a:rPr lang="en-US" sz="3400" dirty="0" smtClean="0"/>
              <a:t>ot </a:t>
            </a:r>
            <a:r>
              <a:rPr lang="en-US" sz="3400" dirty="0"/>
              <a:t>A</a:t>
            </a:r>
            <a:r>
              <a:rPr lang="en-US" sz="3400" dirty="0" smtClean="0"/>
              <a:t>ll </a:t>
            </a:r>
            <a:r>
              <a:rPr lang="en-US" sz="3400" dirty="0"/>
              <a:t>C</a:t>
            </a:r>
            <a:r>
              <a:rPr lang="en-US" sz="3400" dirty="0" smtClean="0"/>
              <a:t>reated </a:t>
            </a:r>
            <a:r>
              <a:rPr lang="en-US" sz="3400" dirty="0"/>
              <a:t>E</a:t>
            </a:r>
            <a:r>
              <a:rPr lang="en-US" sz="3400" dirty="0" smtClean="0"/>
              <a:t>qual</a:t>
            </a:r>
            <a:r>
              <a:rPr lang="en-US" sz="3400" dirty="0"/>
              <a:t>…</a:t>
            </a:r>
            <a:br>
              <a:rPr lang="en-US" sz="3400" dirty="0"/>
            </a:br>
            <a:r>
              <a:rPr lang="en-US" sz="3400" dirty="0" smtClean="0"/>
              <a:t>Should </a:t>
            </a:r>
            <a:r>
              <a:rPr lang="en-US" sz="3400" dirty="0"/>
              <a:t>we expect the impact of nutrition </a:t>
            </a:r>
            <a:r>
              <a:rPr lang="en-US" sz="3400" dirty="0" smtClean="0"/>
              <a:t/>
            </a:r>
            <a:br>
              <a:rPr lang="en-US" sz="3400" dirty="0" smtClean="0"/>
            </a:br>
            <a:r>
              <a:rPr lang="en-US" sz="3400" dirty="0" smtClean="0"/>
              <a:t>therapy </a:t>
            </a:r>
            <a:r>
              <a:rPr lang="en-US" sz="3400" dirty="0"/>
              <a:t>to be the same across all patients?</a:t>
            </a:r>
          </a:p>
        </p:txBody>
      </p:sp>
      <p:pic>
        <p:nvPicPr>
          <p:cNvPr id="72707" name="Picture 5" descr="figures1"/>
          <p:cNvPicPr>
            <a:picLocks noChangeAspect="1" noChangeArrowheads="1"/>
          </p:cNvPicPr>
          <p:nvPr/>
        </p:nvPicPr>
        <p:blipFill>
          <a:blip r:embed="rId4" cstate="print"/>
          <a:srcRect/>
          <a:stretch>
            <a:fillRect/>
          </a:stretch>
        </p:blipFill>
        <p:spPr bwMode="auto">
          <a:xfrm>
            <a:off x="685800" y="1669479"/>
            <a:ext cx="7772400" cy="3845622"/>
          </a:xfrm>
          <a:prstGeom prst="rect">
            <a:avLst/>
          </a:prstGeom>
          <a:solidFill>
            <a:schemeClr val="bg2"/>
          </a:solidFill>
          <a:ln w="6350">
            <a:solidFill>
              <a:srgbClr val="1AA4D5"/>
            </a:solidFill>
            <a:miter lim="800000"/>
            <a:headEnd/>
            <a:tailEnd/>
          </a:ln>
        </p:spPr>
      </p:pic>
      <p:pic>
        <p:nvPicPr>
          <p:cNvPr id="4"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3124200"/>
            <a:ext cx="5257800" cy="838200"/>
            <a:chOff x="2133600" y="3048000"/>
            <a:chExt cx="5257800" cy="838200"/>
          </a:xfrm>
        </p:grpSpPr>
        <p:sp>
          <p:nvSpPr>
            <p:cNvPr id="77849" name="Rectangle 1"/>
            <p:cNvSpPr>
              <a:spLocks noChangeArrowheads="1"/>
            </p:cNvSpPr>
            <p:nvPr/>
          </p:nvSpPr>
          <p:spPr bwMode="auto">
            <a:xfrm>
              <a:off x="2133600" y="3048000"/>
              <a:ext cx="5257800" cy="838200"/>
            </a:xfrm>
            <a:prstGeom prst="rect">
              <a:avLst/>
            </a:prstGeom>
            <a:solidFill>
              <a:srgbClr val="FFFFFF"/>
            </a:solidFill>
            <a:ln w="9525" algn="ctr">
              <a:noFill/>
              <a:round/>
              <a:headEnd/>
              <a:tailEnd/>
            </a:ln>
          </p:spPr>
          <p:txBody>
            <a:bodyPr/>
            <a:lstStyle/>
            <a:p>
              <a:endParaRPr lang="en-CA"/>
            </a:p>
          </p:txBody>
        </p:sp>
        <p:sp>
          <p:nvSpPr>
            <p:cNvPr id="77850" name="TextBox 2"/>
            <p:cNvSpPr txBox="1">
              <a:spLocks noChangeArrowheads="1"/>
            </p:cNvSpPr>
            <p:nvPr/>
          </p:nvSpPr>
          <p:spPr bwMode="auto">
            <a:xfrm>
              <a:off x="2133600" y="3163669"/>
              <a:ext cx="5257800" cy="646331"/>
            </a:xfrm>
            <a:prstGeom prst="rect">
              <a:avLst/>
            </a:prstGeom>
            <a:noFill/>
            <a:ln w="38100">
              <a:solidFill>
                <a:schemeClr val="bg1"/>
              </a:solidFill>
              <a:miter lim="800000"/>
              <a:headEnd/>
              <a:tailEnd/>
            </a:ln>
          </p:spPr>
          <p:txBody>
            <a:bodyPr>
              <a:spAutoFit/>
            </a:bodyPr>
            <a:lstStyle/>
            <a:p>
              <a:r>
                <a:rPr lang="en-CA" sz="2000" dirty="0">
                  <a:solidFill>
                    <a:schemeClr val="bg2"/>
                  </a:solidFill>
                </a:rPr>
                <a:t>Nutrition Status</a:t>
              </a:r>
            </a:p>
            <a:p>
              <a:r>
                <a:rPr lang="en-CA" sz="1600" dirty="0">
                  <a:solidFill>
                    <a:schemeClr val="bg2"/>
                  </a:solidFill>
                </a:rPr>
                <a:t>micronutrient levels  -  immune markers  - muscle mass</a:t>
              </a:r>
            </a:p>
          </p:txBody>
        </p:sp>
      </p:grpSp>
      <p:sp>
        <p:nvSpPr>
          <p:cNvPr id="77826" name="Down Arrow Callout 15"/>
          <p:cNvSpPr>
            <a:spLocks noChangeArrowheads="1"/>
          </p:cNvSpPr>
          <p:nvPr/>
        </p:nvSpPr>
        <p:spPr bwMode="auto">
          <a:xfrm>
            <a:off x="3429000" y="2286000"/>
            <a:ext cx="2743200" cy="914400"/>
          </a:xfrm>
          <a:prstGeom prst="downArrowCallout">
            <a:avLst>
              <a:gd name="adj1" fmla="val 25000"/>
              <a:gd name="adj2" fmla="val 25000"/>
              <a:gd name="adj3" fmla="val 25000"/>
              <a:gd name="adj4" fmla="val 64977"/>
            </a:avLst>
          </a:prstGeom>
          <a:solidFill>
            <a:schemeClr val="accent2"/>
          </a:solidFill>
          <a:ln w="9525" algn="ctr">
            <a:noFill/>
            <a:round/>
            <a:headEnd/>
            <a:tailEnd/>
          </a:ln>
        </p:spPr>
        <p:txBody>
          <a:bodyPr/>
          <a:lstStyle/>
          <a:p>
            <a:endParaRPr lang="en-CA"/>
          </a:p>
        </p:txBody>
      </p:sp>
      <p:sp>
        <p:nvSpPr>
          <p:cNvPr id="77828" name="Rectangle 4"/>
          <p:cNvSpPr>
            <a:spLocks noChangeArrowheads="1"/>
          </p:cNvSpPr>
          <p:nvPr/>
        </p:nvSpPr>
        <p:spPr bwMode="auto">
          <a:xfrm>
            <a:off x="3657600" y="2362200"/>
            <a:ext cx="2286000" cy="457200"/>
          </a:xfrm>
          <a:prstGeom prst="rect">
            <a:avLst/>
          </a:prstGeom>
          <a:solidFill>
            <a:schemeClr val="accent2"/>
          </a:solidFill>
          <a:ln w="38100" algn="ctr">
            <a:noFill/>
            <a:round/>
            <a:headEnd/>
            <a:tailEnd/>
          </a:ln>
        </p:spPr>
        <p:txBody>
          <a:bodyPr/>
          <a:lstStyle/>
          <a:p>
            <a:r>
              <a:rPr lang="en-CA" dirty="0">
                <a:solidFill>
                  <a:schemeClr val="bg2"/>
                </a:solidFill>
              </a:rPr>
              <a:t>Starvation</a:t>
            </a:r>
          </a:p>
        </p:txBody>
      </p:sp>
      <p:sp>
        <p:nvSpPr>
          <p:cNvPr id="77847" name="Oval 10"/>
          <p:cNvSpPr>
            <a:spLocks noChangeArrowheads="1"/>
          </p:cNvSpPr>
          <p:nvPr/>
        </p:nvSpPr>
        <p:spPr bwMode="auto">
          <a:xfrm>
            <a:off x="762000" y="1371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8" name="TextBox 11"/>
          <p:cNvSpPr txBox="1">
            <a:spLocks noChangeArrowheads="1"/>
          </p:cNvSpPr>
          <p:nvPr/>
        </p:nvSpPr>
        <p:spPr bwMode="auto">
          <a:xfrm>
            <a:off x="762000" y="1447800"/>
            <a:ext cx="1905000" cy="1077218"/>
          </a:xfrm>
          <a:prstGeom prst="rect">
            <a:avLst/>
          </a:prstGeom>
          <a:noFill/>
          <a:ln w="9525">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Reduced </a:t>
            </a:r>
            <a:r>
              <a:rPr lang="en-CA" sz="1400" dirty="0" err="1">
                <a:solidFill>
                  <a:schemeClr val="bg2"/>
                </a:solidFill>
              </a:rPr>
              <a:t>po</a:t>
            </a:r>
            <a:r>
              <a:rPr lang="en-CA" sz="1400" dirty="0">
                <a:solidFill>
                  <a:schemeClr val="bg2"/>
                </a:solidFill>
              </a:rPr>
              <a:t> intake</a:t>
            </a:r>
          </a:p>
          <a:p>
            <a:pPr>
              <a:buFontTx/>
              <a:buChar char="-"/>
            </a:pPr>
            <a:r>
              <a:rPr lang="en-CA" sz="1400" dirty="0">
                <a:solidFill>
                  <a:schemeClr val="bg2"/>
                </a:solidFill>
              </a:rPr>
              <a:t>pre ICU hospital stay</a:t>
            </a:r>
          </a:p>
          <a:p>
            <a:endParaRPr lang="en-CA" sz="1200" dirty="0"/>
          </a:p>
        </p:txBody>
      </p:sp>
      <p:sp>
        <p:nvSpPr>
          <p:cNvPr id="77845" name="Oval 13"/>
          <p:cNvSpPr>
            <a:spLocks noChangeArrowheads="1"/>
          </p:cNvSpPr>
          <p:nvPr/>
        </p:nvSpPr>
        <p:spPr bwMode="auto">
          <a:xfrm>
            <a:off x="6705600" y="12954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6" name="TextBox 14"/>
          <p:cNvSpPr txBox="1">
            <a:spLocks noChangeArrowheads="1"/>
          </p:cNvSpPr>
          <p:nvPr/>
        </p:nvSpPr>
        <p:spPr bwMode="auto">
          <a:xfrm>
            <a:off x="6705600" y="1524000"/>
            <a:ext cx="1905000" cy="892552"/>
          </a:xfrm>
          <a:prstGeom prst="rect">
            <a:avLst/>
          </a:prstGeom>
          <a:noFill/>
          <a:ln w="9525">
            <a:noFill/>
            <a:miter lim="800000"/>
            <a:headEnd/>
            <a:tailEnd/>
          </a:ln>
        </p:spPr>
        <p:txBody>
          <a:bodyPr>
            <a:spAutoFit/>
          </a:bodyPr>
          <a:lstStyle/>
          <a:p>
            <a:r>
              <a:rPr lang="en-CA" dirty="0">
                <a:solidFill>
                  <a:schemeClr val="bg2"/>
                </a:solidFill>
              </a:rPr>
              <a:t>Chronic</a:t>
            </a:r>
          </a:p>
          <a:p>
            <a:pPr>
              <a:buFontTx/>
              <a:buChar char="-"/>
            </a:pPr>
            <a:r>
              <a:rPr lang="en-CA" sz="1400" dirty="0">
                <a:solidFill>
                  <a:schemeClr val="bg2"/>
                </a:solidFill>
              </a:rPr>
              <a:t>Recent weight loss</a:t>
            </a:r>
          </a:p>
          <a:p>
            <a:pPr>
              <a:buFontTx/>
              <a:buChar char="-"/>
            </a:pPr>
            <a:r>
              <a:rPr lang="en-CA" sz="1400" dirty="0">
                <a:solidFill>
                  <a:schemeClr val="bg2"/>
                </a:solidFill>
              </a:rPr>
              <a:t>BMI?</a:t>
            </a:r>
            <a:endParaRPr lang="en-CA" sz="1200" dirty="0"/>
          </a:p>
        </p:txBody>
      </p:sp>
      <p:grpSp>
        <p:nvGrpSpPr>
          <p:cNvPr id="5" name="Group 19"/>
          <p:cNvGrpSpPr>
            <a:grpSpLocks/>
          </p:cNvGrpSpPr>
          <p:nvPr/>
        </p:nvGrpSpPr>
        <p:grpSpPr bwMode="auto">
          <a:xfrm>
            <a:off x="3429000" y="3886200"/>
            <a:ext cx="2743200" cy="914400"/>
            <a:chOff x="3429000" y="4038600"/>
            <a:chExt cx="2743200" cy="914400"/>
          </a:xfrm>
          <a:solidFill>
            <a:schemeClr val="accent2"/>
          </a:solidFill>
        </p:grpSpPr>
        <p:sp>
          <p:nvSpPr>
            <p:cNvPr id="77843" name="Down Arrow Callout 16"/>
            <p:cNvSpPr>
              <a:spLocks noChangeArrowheads="1"/>
            </p:cNvSpPr>
            <p:nvPr/>
          </p:nvSpPr>
          <p:spPr bwMode="auto">
            <a:xfrm rot="10800000">
              <a:off x="3429000" y="4038600"/>
              <a:ext cx="2743200" cy="914400"/>
            </a:xfrm>
            <a:prstGeom prst="downArrowCallout">
              <a:avLst>
                <a:gd name="adj1" fmla="val 25000"/>
                <a:gd name="adj2" fmla="val 25000"/>
                <a:gd name="adj3" fmla="val 25000"/>
                <a:gd name="adj4" fmla="val 64977"/>
              </a:avLst>
            </a:prstGeom>
            <a:grpFill/>
            <a:ln w="9525" algn="ctr">
              <a:noFill/>
              <a:round/>
              <a:headEnd/>
              <a:tailEnd/>
            </a:ln>
          </p:spPr>
          <p:txBody>
            <a:bodyPr/>
            <a:lstStyle/>
            <a:p>
              <a:endParaRPr lang="en-CA"/>
            </a:p>
          </p:txBody>
        </p:sp>
        <p:sp>
          <p:nvSpPr>
            <p:cNvPr id="77844" name="TextBox 17"/>
            <p:cNvSpPr txBox="1">
              <a:spLocks noChangeArrowheads="1"/>
            </p:cNvSpPr>
            <p:nvPr/>
          </p:nvSpPr>
          <p:spPr bwMode="auto">
            <a:xfrm>
              <a:off x="3810000" y="4419600"/>
              <a:ext cx="1981200" cy="461665"/>
            </a:xfrm>
            <a:prstGeom prst="rect">
              <a:avLst/>
            </a:prstGeom>
            <a:grpFill/>
            <a:ln w="9525">
              <a:noFill/>
              <a:miter lim="800000"/>
              <a:headEnd/>
              <a:tailEnd/>
            </a:ln>
          </p:spPr>
          <p:txBody>
            <a:bodyPr>
              <a:spAutoFit/>
            </a:bodyPr>
            <a:lstStyle/>
            <a:p>
              <a:r>
                <a:rPr lang="en-CA" dirty="0">
                  <a:solidFill>
                    <a:schemeClr val="bg2"/>
                  </a:solidFill>
                </a:rPr>
                <a:t>Inflammation</a:t>
              </a:r>
            </a:p>
          </p:txBody>
        </p:sp>
      </p:grpSp>
      <p:cxnSp>
        <p:nvCxnSpPr>
          <p:cNvPr id="77832" name="Straight Arrow Connector 21"/>
          <p:cNvCxnSpPr>
            <a:cxnSpLocks noChangeShapeType="1"/>
            <a:stCxn id="77848" idx="3"/>
            <a:endCxn id="77826" idx="1"/>
          </p:cNvCxnSpPr>
          <p:nvPr/>
        </p:nvCxnSpPr>
        <p:spPr bwMode="auto">
          <a:xfrm>
            <a:off x="2667000" y="1986409"/>
            <a:ext cx="762000" cy="596666"/>
          </a:xfrm>
          <a:prstGeom prst="straightConnector1">
            <a:avLst/>
          </a:prstGeom>
          <a:noFill/>
          <a:ln w="63500" algn="ctr">
            <a:solidFill>
              <a:schemeClr val="accent1"/>
            </a:solidFill>
            <a:round/>
            <a:headEnd/>
            <a:tailEnd type="triangle" w="lg" len="lg"/>
          </a:ln>
        </p:spPr>
      </p:cxnSp>
      <p:cxnSp>
        <p:nvCxnSpPr>
          <p:cNvPr id="77833" name="Straight Arrow Connector 23"/>
          <p:cNvCxnSpPr>
            <a:cxnSpLocks noChangeShapeType="1"/>
            <a:stCxn id="77846" idx="1"/>
            <a:endCxn id="77826" idx="3"/>
          </p:cNvCxnSpPr>
          <p:nvPr/>
        </p:nvCxnSpPr>
        <p:spPr bwMode="auto">
          <a:xfrm flipH="1">
            <a:off x="6172200" y="1970276"/>
            <a:ext cx="533400" cy="612799"/>
          </a:xfrm>
          <a:prstGeom prst="straightConnector1">
            <a:avLst/>
          </a:prstGeom>
          <a:noFill/>
          <a:ln w="63500" algn="ctr">
            <a:solidFill>
              <a:schemeClr val="accent1"/>
            </a:solidFill>
            <a:round/>
            <a:headEnd/>
            <a:tailEnd type="triangle" w="lg" len="lg"/>
          </a:ln>
        </p:spPr>
      </p:cxnSp>
      <p:grpSp>
        <p:nvGrpSpPr>
          <p:cNvPr id="33" name="Group 32"/>
          <p:cNvGrpSpPr/>
          <p:nvPr/>
        </p:nvGrpSpPr>
        <p:grpSpPr>
          <a:xfrm>
            <a:off x="762000" y="4343400"/>
            <a:ext cx="1905000" cy="1371600"/>
            <a:chOff x="762000" y="4800600"/>
            <a:chExt cx="1905000" cy="1371600"/>
          </a:xfrm>
        </p:grpSpPr>
        <p:sp>
          <p:nvSpPr>
            <p:cNvPr id="77841" name="Oval 25"/>
            <p:cNvSpPr>
              <a:spLocks noChangeArrowheads="1"/>
            </p:cNvSpPr>
            <p:nvPr/>
          </p:nvSpPr>
          <p:spPr bwMode="auto">
            <a:xfrm>
              <a:off x="762000" y="4800600"/>
              <a:ext cx="1905000" cy="1371600"/>
            </a:xfrm>
            <a:prstGeom prst="ellipse">
              <a:avLst/>
            </a:prstGeom>
            <a:noFill/>
            <a:ln w="38100" algn="ctr">
              <a:solidFill>
                <a:schemeClr val="accent1"/>
              </a:solidFill>
              <a:round/>
              <a:headEnd/>
              <a:tailEnd/>
            </a:ln>
          </p:spPr>
          <p:txBody>
            <a:bodyPr/>
            <a:lstStyle/>
            <a:p>
              <a:endParaRPr lang="en-CA"/>
            </a:p>
          </p:txBody>
        </p:sp>
        <p:sp>
          <p:nvSpPr>
            <p:cNvPr id="77842" name="TextBox 26"/>
            <p:cNvSpPr txBox="1">
              <a:spLocks noChangeArrowheads="1"/>
            </p:cNvSpPr>
            <p:nvPr/>
          </p:nvSpPr>
          <p:spPr bwMode="auto">
            <a:xfrm>
              <a:off x="762000" y="4800600"/>
              <a:ext cx="1905000" cy="1292662"/>
            </a:xfrm>
            <a:prstGeom prst="rect">
              <a:avLst/>
            </a:prstGeom>
            <a:noFill/>
            <a:ln w="38100">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IL-6</a:t>
              </a:r>
            </a:p>
            <a:p>
              <a:pPr>
                <a:buFontTx/>
                <a:buChar char="-"/>
              </a:pPr>
              <a:r>
                <a:rPr lang="en-CA" sz="1400" dirty="0">
                  <a:solidFill>
                    <a:schemeClr val="bg2"/>
                  </a:solidFill>
                </a:rPr>
                <a:t>CRP</a:t>
              </a:r>
            </a:p>
            <a:p>
              <a:pPr>
                <a:buFontTx/>
                <a:buChar char="-"/>
              </a:pPr>
              <a:r>
                <a:rPr lang="en-CA" sz="1400" dirty="0">
                  <a:solidFill>
                    <a:schemeClr val="bg2"/>
                  </a:solidFill>
                </a:rPr>
                <a:t>PCT</a:t>
              </a:r>
            </a:p>
            <a:p>
              <a:endParaRPr lang="en-CA" sz="1200" dirty="0"/>
            </a:p>
          </p:txBody>
        </p:sp>
      </p:grpSp>
      <p:cxnSp>
        <p:nvCxnSpPr>
          <p:cNvPr id="77835" name="Straight Arrow Connector 27"/>
          <p:cNvCxnSpPr>
            <a:cxnSpLocks noChangeShapeType="1"/>
            <a:endCxn id="77843" idx="3"/>
          </p:cNvCxnSpPr>
          <p:nvPr/>
        </p:nvCxnSpPr>
        <p:spPr bwMode="auto">
          <a:xfrm flipV="1">
            <a:off x="2667000" y="4503738"/>
            <a:ext cx="762000" cy="606425"/>
          </a:xfrm>
          <a:prstGeom prst="straightConnector1">
            <a:avLst/>
          </a:prstGeom>
          <a:noFill/>
          <a:ln w="63500" algn="ctr">
            <a:solidFill>
              <a:schemeClr val="accent1"/>
            </a:solidFill>
            <a:round/>
            <a:headEnd/>
            <a:tailEnd type="triangle" w="lg" len="lg"/>
          </a:ln>
        </p:spPr>
      </p:cxnSp>
      <p:grpSp>
        <p:nvGrpSpPr>
          <p:cNvPr id="32" name="Group 31"/>
          <p:cNvGrpSpPr/>
          <p:nvPr/>
        </p:nvGrpSpPr>
        <p:grpSpPr>
          <a:xfrm>
            <a:off x="6858000" y="4495800"/>
            <a:ext cx="1905000" cy="1371600"/>
            <a:chOff x="6858000" y="4800600"/>
            <a:chExt cx="1905000" cy="1371600"/>
          </a:xfrm>
        </p:grpSpPr>
        <p:sp>
          <p:nvSpPr>
            <p:cNvPr id="77839" name="Oval 30"/>
            <p:cNvSpPr>
              <a:spLocks noChangeArrowheads="1"/>
            </p:cNvSpPr>
            <p:nvPr/>
          </p:nvSpPr>
          <p:spPr bwMode="auto">
            <a:xfrm>
              <a:off x="6858000" y="4800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0" name="TextBox 31"/>
            <p:cNvSpPr txBox="1">
              <a:spLocks noChangeArrowheads="1"/>
            </p:cNvSpPr>
            <p:nvPr/>
          </p:nvSpPr>
          <p:spPr bwMode="auto">
            <a:xfrm>
              <a:off x="6858000" y="5029200"/>
              <a:ext cx="1905000" cy="677108"/>
            </a:xfrm>
            <a:prstGeom prst="rect">
              <a:avLst/>
            </a:prstGeom>
            <a:noFill/>
            <a:ln w="9525">
              <a:noFill/>
              <a:miter lim="800000"/>
              <a:headEnd/>
              <a:tailEnd/>
            </a:ln>
          </p:spPr>
          <p:txBody>
            <a:bodyPr>
              <a:spAutoFit/>
            </a:bodyPr>
            <a:lstStyle/>
            <a:p>
              <a:r>
                <a:rPr lang="en-CA">
                  <a:solidFill>
                    <a:schemeClr val="bg2"/>
                  </a:solidFill>
                </a:rPr>
                <a:t>Chronic</a:t>
              </a:r>
            </a:p>
            <a:p>
              <a:pPr>
                <a:buFontTx/>
                <a:buChar char="-"/>
              </a:pPr>
              <a:r>
                <a:rPr lang="en-CA" sz="1400">
                  <a:solidFill>
                    <a:schemeClr val="bg2"/>
                  </a:solidFill>
                </a:rPr>
                <a:t>Comorbid illness</a:t>
              </a:r>
              <a:endParaRPr lang="en-CA" sz="1200"/>
            </a:p>
          </p:txBody>
        </p:sp>
      </p:grpSp>
      <p:cxnSp>
        <p:nvCxnSpPr>
          <p:cNvPr id="77837" name="Straight Arrow Connector 32"/>
          <p:cNvCxnSpPr>
            <a:cxnSpLocks noChangeShapeType="1"/>
            <a:endCxn id="77843" idx="1"/>
          </p:cNvCxnSpPr>
          <p:nvPr/>
        </p:nvCxnSpPr>
        <p:spPr bwMode="auto">
          <a:xfrm rot="10800000">
            <a:off x="6172200" y="4503738"/>
            <a:ext cx="685800" cy="666750"/>
          </a:xfrm>
          <a:prstGeom prst="straightConnector1">
            <a:avLst/>
          </a:prstGeom>
          <a:noFill/>
          <a:ln w="63500" algn="ctr">
            <a:solidFill>
              <a:schemeClr val="accent1"/>
            </a:solidFill>
            <a:round/>
            <a:headEnd/>
            <a:tailEnd type="triangle" w="lg" len="lg"/>
          </a:ln>
        </p:spPr>
      </p:cxnSp>
      <p:sp>
        <p:nvSpPr>
          <p:cNvPr id="35" name="Rectangle 2"/>
          <p:cNvSpPr txBox="1">
            <a:spLocks noChangeArrowheads="1"/>
          </p:cNvSpPr>
          <p:nvPr/>
        </p:nvSpPr>
        <p:spPr>
          <a:xfrm>
            <a:off x="609600" y="152400"/>
            <a:ext cx="7772400" cy="1143000"/>
          </a:xfrm>
          <a:prstGeom prst="rect">
            <a:avLst/>
          </a:prstGeom>
        </p:spPr>
        <p:txBody>
          <a:bodyPr/>
          <a:lstStyle/>
          <a:p>
            <a:pPr>
              <a:defRPr/>
            </a:pPr>
            <a:r>
              <a:rPr lang="en-US" sz="2800" b="1" kern="0" dirty="0">
                <a:solidFill>
                  <a:schemeClr val="bg2"/>
                </a:solidFill>
                <a:ea typeface="+mj-ea"/>
                <a:cs typeface="+mj-cs"/>
              </a:rPr>
              <a:t>A Conceptual Model for </a:t>
            </a:r>
            <a:endParaRPr lang="en-US" sz="2800" b="1" kern="0" dirty="0" smtClean="0">
              <a:solidFill>
                <a:schemeClr val="bg2"/>
              </a:solidFill>
              <a:ea typeface="+mj-ea"/>
              <a:cs typeface="+mj-cs"/>
            </a:endParaRPr>
          </a:p>
          <a:p>
            <a:pPr>
              <a:defRPr/>
            </a:pPr>
            <a:r>
              <a:rPr lang="en-US" sz="2800" b="1" kern="0" dirty="0" smtClean="0">
                <a:solidFill>
                  <a:schemeClr val="bg2"/>
                </a:solidFill>
                <a:ea typeface="+mj-ea"/>
                <a:cs typeface="+mj-cs"/>
              </a:rPr>
              <a:t>Nutrition </a:t>
            </a:r>
            <a:r>
              <a:rPr lang="en-US" sz="2800" b="1" kern="0" dirty="0">
                <a:solidFill>
                  <a:schemeClr val="bg2"/>
                </a:solidFill>
                <a:ea typeface="+mj-ea"/>
                <a:cs typeface="+mj-cs"/>
              </a:rPr>
              <a:t>Risk Assessment in the Critically Ill</a:t>
            </a:r>
          </a:p>
        </p:txBody>
      </p:sp>
      <p:sp>
        <p:nvSpPr>
          <p:cNvPr id="25" name="TextBox 3"/>
          <p:cNvSpPr txBox="1">
            <a:spLocks noChangeArrowheads="1"/>
          </p:cNvSpPr>
          <p:nvPr/>
        </p:nvSpPr>
        <p:spPr bwMode="auto">
          <a:xfrm>
            <a:off x="1295400" y="5334000"/>
            <a:ext cx="6938150" cy="307777"/>
          </a:xfrm>
          <a:prstGeom prst="rect">
            <a:avLst/>
          </a:prstGeom>
          <a:noFill/>
          <a:ln w="9525">
            <a:noFill/>
            <a:miter lim="800000"/>
            <a:headEnd/>
            <a:tailEnd/>
          </a:ln>
        </p:spPr>
        <p:txBody>
          <a:bodyPr wrap="square">
            <a:spAutoFit/>
          </a:bodyPr>
          <a:lstStyle/>
          <a:p>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pic>
        <p:nvPicPr>
          <p:cNvPr id="26" name="Picture 8" descr="CC logo.png"/>
          <p:cNvPicPr>
            <a:picLocks noChangeAspect="1"/>
          </p:cNvPicPr>
          <p:nvPr/>
        </p:nvPicPr>
        <p:blipFill>
          <a:blip r:embed="rId2"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76200"/>
            <a:ext cx="8305800" cy="1143000"/>
          </a:xfrm>
        </p:spPr>
        <p:txBody>
          <a:bodyPr/>
          <a:lstStyle/>
          <a:p>
            <a:r>
              <a:rPr lang="en-US" sz="2800" dirty="0" smtClean="0">
                <a:latin typeface="Calibri" pitchFamily="34" charset="0"/>
              </a:rPr>
              <a:t>The Development of the</a:t>
            </a:r>
            <a:r>
              <a:rPr lang="en-CA" sz="2800" dirty="0" smtClean="0">
                <a:latin typeface="Calibri" pitchFamily="34" charset="0"/>
              </a:rPr>
              <a:t> </a:t>
            </a:r>
            <a:r>
              <a:rPr lang="en-CA" sz="2800" dirty="0" err="1" smtClean="0">
                <a:latin typeface="Calibri" pitchFamily="34" charset="0"/>
              </a:rPr>
              <a:t>NUTrition</a:t>
            </a:r>
            <a:r>
              <a:rPr lang="en-CA" sz="2800" dirty="0" smtClean="0">
                <a:latin typeface="Calibri" pitchFamily="34" charset="0"/>
              </a:rPr>
              <a:t> Risk in the Critically ill Score (NUTRIC Score). </a:t>
            </a:r>
            <a:r>
              <a:rPr lang="en-US" sz="2800" dirty="0" smtClean="0">
                <a:latin typeface="Calibri" pitchFamily="34" charset="0"/>
              </a:rPr>
              <a:t> </a:t>
            </a:r>
          </a:p>
        </p:txBody>
      </p:sp>
      <p:graphicFrame>
        <p:nvGraphicFramePr>
          <p:cNvPr id="7" name="Table 6"/>
          <p:cNvGraphicFramePr>
            <a:graphicFrameLocks noGrp="1"/>
          </p:cNvGraphicFramePr>
          <p:nvPr/>
        </p:nvGraphicFramePr>
        <p:xfrm>
          <a:off x="2362200" y="762000"/>
          <a:ext cx="4648199" cy="4420656"/>
        </p:xfrm>
        <a:graphic>
          <a:graphicData uri="http://schemas.openxmlformats.org/drawingml/2006/table">
            <a:tbl>
              <a:tblPr/>
              <a:tblGrid>
                <a:gridCol w="2895600"/>
                <a:gridCol w="964449"/>
                <a:gridCol w="788150"/>
              </a:tblGrid>
              <a:tr h="246166">
                <a:tc>
                  <a:txBody>
                    <a:bodyPr/>
                    <a:lstStyle/>
                    <a:p>
                      <a:pPr>
                        <a:spcAft>
                          <a:spcPts val="0"/>
                        </a:spcAft>
                      </a:pPr>
                      <a:r>
                        <a:rPr lang="en-CA" sz="1400" dirty="0">
                          <a:solidFill>
                            <a:schemeClr val="bg2"/>
                          </a:solidFill>
                          <a:latin typeface="Arial"/>
                          <a:ea typeface="MS Mincho"/>
                          <a:cs typeface="Times New Roman"/>
                        </a:rPr>
                        <a:t>Variable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solidFill>
                            <a:schemeClr val="bg2"/>
                          </a:solidFill>
                          <a:latin typeface="Arial"/>
                          <a:ea typeface="MS Mincho"/>
                          <a:cs typeface="Times New Roman"/>
                        </a:rPr>
                        <a:t>Range</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a:solidFill>
                            <a:schemeClr val="bg2"/>
                          </a:solidFill>
                          <a:latin typeface="Arial"/>
                          <a:ea typeface="MS Mincho"/>
                          <a:cs typeface="Times New Roman"/>
                        </a:rPr>
                        <a:t>Points</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dirty="0">
                          <a:solidFill>
                            <a:schemeClr val="bg2"/>
                          </a:solidFill>
                          <a:latin typeface="Arial"/>
                          <a:ea typeface="MS Mincho"/>
                          <a:cs typeface="Times New Roman"/>
                        </a:rPr>
                        <a:t>Age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CA" sz="1400">
                          <a:solidFill>
                            <a:schemeClr val="bg2"/>
                          </a:solidFill>
                          <a:latin typeface="Arial"/>
                          <a:ea typeface="MS Mincho"/>
                          <a:cs typeface="Times New Roman"/>
                        </a:rPr>
                        <a:t>&lt;50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50-&lt;75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APACHE II</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&lt;15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15-&lt;20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20-28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3</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SOFA</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6-&lt;10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 </a:t>
                      </a:r>
                      <a:r>
                        <a:rPr lang="en-CA" sz="1400" dirty="0" err="1">
                          <a:solidFill>
                            <a:schemeClr val="bg2"/>
                          </a:solidFill>
                          <a:latin typeface="Arial"/>
                          <a:ea typeface="MS Mincho"/>
                          <a:cs typeface="Times New Roman"/>
                        </a:rPr>
                        <a:t>Comorbidities</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0-1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2+</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Days from hospital to ICU admit</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IL6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0-&lt;400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dirty="0">
                          <a:solidFill>
                            <a:schemeClr val="bg2"/>
                          </a:solidFill>
                          <a:latin typeface="Arial"/>
                          <a:ea typeface="MS Mincho"/>
                          <a:cs typeface="Times New Roman"/>
                        </a:rPr>
                        <a:t>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400+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a:solidFill>
                            <a:schemeClr val="bg2"/>
                          </a:solidFill>
                          <a:latin typeface="Arial"/>
                          <a:ea typeface="MS Mincho"/>
                          <a:cs typeface="Times New Roman"/>
                        </a:rPr>
                        <a:t>AUC</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gridSpan="2">
                  <a:txBody>
                    <a:bodyPr/>
                    <a:lstStyle/>
                    <a:p>
                      <a:pPr algn="ctr">
                        <a:spcAft>
                          <a:spcPts val="0"/>
                        </a:spcAft>
                      </a:pPr>
                      <a:r>
                        <a:rPr lang="en-CA" sz="1400" dirty="0">
                          <a:solidFill>
                            <a:schemeClr val="bg2"/>
                          </a:solidFill>
                          <a:latin typeface="Arial"/>
                          <a:ea typeface="MS Mincho"/>
                          <a:cs typeface="Times New Roman"/>
                        </a:rPr>
                        <a:t>0.783</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bl>
          </a:graphicData>
        </a:graphic>
      </p:graphicFrame>
      <p:sp>
        <p:nvSpPr>
          <p:cNvPr id="85064" name="TextBox 8"/>
          <p:cNvSpPr txBox="1">
            <a:spLocks noChangeArrowheads="1"/>
          </p:cNvSpPr>
          <p:nvPr/>
        </p:nvSpPr>
        <p:spPr bwMode="auto">
          <a:xfrm>
            <a:off x="228600" y="5181600"/>
            <a:ext cx="8915400" cy="584200"/>
          </a:xfrm>
          <a:prstGeom prst="rect">
            <a:avLst/>
          </a:prstGeom>
          <a:noFill/>
          <a:ln w="9525">
            <a:noFill/>
            <a:miter lim="800000"/>
            <a:headEnd/>
            <a:tailEnd/>
          </a:ln>
        </p:spPr>
        <p:txBody>
          <a:bodyPr>
            <a:spAutoFit/>
          </a:bodyPr>
          <a:lstStyle/>
          <a:p>
            <a:r>
              <a:rPr lang="en-CA" sz="1600" dirty="0">
                <a:solidFill>
                  <a:schemeClr val="bg2"/>
                </a:solidFill>
              </a:rPr>
              <a:t>BMI, CRP, PCT, weight loss, and oral intake were excluded because they were not significantly associated with mortality or their inclusion did not improve the fit of the final model. </a:t>
            </a:r>
          </a:p>
        </p:txBody>
      </p:sp>
      <p:pic>
        <p:nvPicPr>
          <p:cNvPr id="5" name="Picture 8" descr="CC logo.png"/>
          <p:cNvPicPr>
            <a:picLocks noChangeAspect="1"/>
          </p:cNvPicPr>
          <p:nvPr/>
        </p:nvPicPr>
        <p:blipFill>
          <a:blip r:embed="rId2"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182880" y="1188522"/>
            <a:ext cx="8778240" cy="4206240"/>
          </a:xfrm>
          <a:prstGeom prst="rect">
            <a:avLst/>
          </a:prstGeom>
          <a:ln w="6350">
            <a:solidFill>
              <a:srgbClr val="1AA4D5"/>
            </a:solidFill>
          </a:ln>
        </p:spPr>
      </p:pic>
      <p:sp>
        <p:nvSpPr>
          <p:cNvPr id="93186" name="Rectangle 2"/>
          <p:cNvSpPr>
            <a:spLocks noGrp="1" noChangeArrowheads="1"/>
          </p:cNvSpPr>
          <p:nvPr>
            <p:ph type="title"/>
          </p:nvPr>
        </p:nvSpPr>
        <p:spPr>
          <a:xfrm>
            <a:off x="0" y="171200"/>
            <a:ext cx="9144000" cy="1143000"/>
          </a:xfrm>
        </p:spPr>
        <p:txBody>
          <a:bodyPr/>
          <a:lstStyle/>
          <a:p>
            <a:pPr>
              <a:lnSpc>
                <a:spcPct val="85000"/>
              </a:lnSpc>
            </a:pPr>
            <a:r>
              <a:rPr lang="en-US" sz="3600" dirty="0"/>
              <a:t>High Nutrition Risk P</a:t>
            </a:r>
            <a:r>
              <a:rPr lang="en-US" sz="3600" dirty="0" smtClean="0"/>
              <a:t>atients Benefit </a:t>
            </a:r>
            <a:br>
              <a:rPr lang="en-US" sz="3600" dirty="0" smtClean="0"/>
            </a:br>
            <a:r>
              <a:rPr lang="en-US" sz="3600" dirty="0" smtClean="0"/>
              <a:t>from More </a:t>
            </a:r>
            <a:r>
              <a:rPr lang="en-US" sz="3600" dirty="0"/>
              <a:t>EN </a:t>
            </a:r>
            <a:r>
              <a:rPr lang="en-US" sz="3600" dirty="0" smtClean="0"/>
              <a:t>Whereas </a:t>
            </a:r>
            <a:r>
              <a:rPr lang="en-US" sz="3600" dirty="0"/>
              <a:t>Low Risk Do </a:t>
            </a:r>
            <a:r>
              <a:rPr lang="en-US" sz="3600" dirty="0" smtClean="0"/>
              <a:t>Not</a:t>
            </a:r>
            <a:endParaRPr lang="en-US" sz="3600" dirty="0"/>
          </a:p>
        </p:txBody>
      </p:sp>
      <p:sp>
        <p:nvSpPr>
          <p:cNvPr id="93189" name="TextBox 5"/>
          <p:cNvSpPr txBox="1">
            <a:spLocks noChangeArrowheads="1"/>
          </p:cNvSpPr>
          <p:nvPr/>
        </p:nvSpPr>
        <p:spPr bwMode="auto">
          <a:xfrm>
            <a:off x="2305050" y="1260763"/>
            <a:ext cx="45339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2000" b="1" dirty="0">
                <a:solidFill>
                  <a:srgbClr val="012B74"/>
                </a:solidFill>
                <a:latin typeface="Arial" pitchFamily="34" charset="0"/>
                <a:cs typeface="Arial" pitchFamily="34" charset="0"/>
              </a:rPr>
              <a:t>Interaction </a:t>
            </a:r>
            <a:r>
              <a:rPr lang="en-CA" sz="2000" b="1" dirty="0" smtClean="0">
                <a:solidFill>
                  <a:srgbClr val="012B74"/>
                </a:solidFill>
                <a:latin typeface="Arial" pitchFamily="34" charset="0"/>
                <a:cs typeface="Arial" pitchFamily="34" charset="0"/>
              </a:rPr>
              <a:t>Between NUTRIC Score and </a:t>
            </a:r>
            <a:r>
              <a:rPr lang="en-CA" sz="2000" b="1" dirty="0">
                <a:solidFill>
                  <a:srgbClr val="012B74"/>
                </a:solidFill>
                <a:latin typeface="Arial" pitchFamily="34" charset="0"/>
                <a:cs typeface="Arial" pitchFamily="34" charset="0"/>
              </a:rPr>
              <a:t>N</a:t>
            </a:r>
            <a:r>
              <a:rPr lang="en-CA" sz="2000" b="1" dirty="0" smtClean="0">
                <a:solidFill>
                  <a:srgbClr val="012B74"/>
                </a:solidFill>
                <a:latin typeface="Arial" pitchFamily="34" charset="0"/>
                <a:cs typeface="Arial" pitchFamily="34" charset="0"/>
              </a:rPr>
              <a:t>utritional </a:t>
            </a:r>
            <a:r>
              <a:rPr lang="en-CA" sz="2000" b="1" dirty="0">
                <a:solidFill>
                  <a:srgbClr val="012B74"/>
                </a:solidFill>
                <a:latin typeface="Arial" pitchFamily="34" charset="0"/>
                <a:cs typeface="Arial" pitchFamily="34" charset="0"/>
              </a:rPr>
              <a:t>A</a:t>
            </a:r>
            <a:r>
              <a:rPr lang="en-CA" sz="2000" b="1" dirty="0" smtClean="0">
                <a:solidFill>
                  <a:srgbClr val="012B74"/>
                </a:solidFill>
                <a:latin typeface="Arial" pitchFamily="34" charset="0"/>
                <a:cs typeface="Arial" pitchFamily="34" charset="0"/>
              </a:rPr>
              <a:t>dequacy </a:t>
            </a:r>
            <a:r>
              <a:rPr lang="en-CA" sz="2000" b="1" dirty="0">
                <a:solidFill>
                  <a:srgbClr val="012B74"/>
                </a:solidFill>
                <a:latin typeface="Arial" pitchFamily="34" charset="0"/>
                <a:cs typeface="Arial" pitchFamily="34" charset="0"/>
              </a:rPr>
              <a:t>(</a:t>
            </a:r>
            <a:r>
              <a:rPr lang="en-CA" sz="2000" b="1" dirty="0" smtClean="0">
                <a:solidFill>
                  <a:srgbClr val="012B74"/>
                </a:solidFill>
                <a:latin typeface="Arial" pitchFamily="34" charset="0"/>
                <a:cs typeface="Arial" pitchFamily="34" charset="0"/>
              </a:rPr>
              <a:t>n = 211</a:t>
            </a:r>
            <a:r>
              <a:rPr lang="en-CA" sz="2000" b="1" dirty="0">
                <a:solidFill>
                  <a:srgbClr val="012B74"/>
                </a:solidFill>
                <a:latin typeface="Arial" pitchFamily="34" charset="0"/>
                <a:cs typeface="Arial" pitchFamily="34" charset="0"/>
              </a:rPr>
              <a:t>)*</a:t>
            </a:r>
          </a:p>
        </p:txBody>
      </p:sp>
      <p:sp>
        <p:nvSpPr>
          <p:cNvPr id="93190" name="TextBox 6"/>
          <p:cNvSpPr txBox="1">
            <a:spLocks noChangeArrowheads="1"/>
          </p:cNvSpPr>
          <p:nvPr/>
        </p:nvSpPr>
        <p:spPr bwMode="auto">
          <a:xfrm>
            <a:off x="5562600" y="2607625"/>
            <a:ext cx="2895600" cy="307777"/>
          </a:xfrm>
          <a:prstGeom prst="rect">
            <a:avLst/>
          </a:prstGeom>
          <a:noFill/>
          <a:ln w="9525">
            <a:noFill/>
            <a:miter lim="800000"/>
            <a:headEnd/>
            <a:tailEnd/>
          </a:ln>
        </p:spPr>
        <p:txBody>
          <a:bodyPr wrap="square">
            <a:spAutoFit/>
          </a:bodyPr>
          <a:lstStyle/>
          <a:p>
            <a:r>
              <a:rPr lang="en-CA" sz="1400" i="1" dirty="0">
                <a:solidFill>
                  <a:srgbClr val="000000"/>
                </a:solidFill>
                <a:latin typeface="Arial" pitchFamily="34" charset="0"/>
                <a:cs typeface="Arial" pitchFamily="34" charset="0"/>
              </a:rPr>
              <a:t>p</a:t>
            </a:r>
            <a:r>
              <a:rPr lang="en-CA" sz="1400" i="1" dirty="0" smtClean="0">
                <a:solidFill>
                  <a:srgbClr val="000000"/>
                </a:solidFill>
                <a:latin typeface="Arial" pitchFamily="34" charset="0"/>
                <a:cs typeface="Arial" pitchFamily="34" charset="0"/>
              </a:rPr>
              <a:t>-value</a:t>
            </a:r>
            <a:r>
              <a:rPr lang="en-CA" sz="1400" dirty="0" smtClean="0">
                <a:solidFill>
                  <a:srgbClr val="000000"/>
                </a:solidFill>
                <a:latin typeface="Arial" pitchFamily="34" charset="0"/>
                <a:cs typeface="Arial" pitchFamily="34" charset="0"/>
              </a:rPr>
              <a:t> </a:t>
            </a:r>
            <a:r>
              <a:rPr lang="en-CA" sz="1400" dirty="0">
                <a:solidFill>
                  <a:srgbClr val="000000"/>
                </a:solidFill>
                <a:latin typeface="Arial" pitchFamily="34" charset="0"/>
                <a:cs typeface="Arial" pitchFamily="34" charset="0"/>
              </a:rPr>
              <a:t>for the </a:t>
            </a:r>
            <a:r>
              <a:rPr lang="en-CA" sz="1400" dirty="0" smtClean="0">
                <a:solidFill>
                  <a:srgbClr val="000000"/>
                </a:solidFill>
                <a:latin typeface="Arial" pitchFamily="34" charset="0"/>
                <a:cs typeface="Arial" pitchFamily="34" charset="0"/>
              </a:rPr>
              <a:t>interaction = 0.01 </a:t>
            </a:r>
            <a:endParaRPr lang="en-CA" sz="1400" dirty="0">
              <a:solidFill>
                <a:srgbClr val="000000"/>
              </a:solidFill>
              <a:latin typeface="Arial" pitchFamily="34" charset="0"/>
              <a:cs typeface="Arial" pitchFamily="34" charset="0"/>
            </a:endParaRPr>
          </a:p>
        </p:txBody>
      </p:sp>
      <p:sp>
        <p:nvSpPr>
          <p:cNvPr id="8" name="TextBox 3"/>
          <p:cNvSpPr txBox="1">
            <a:spLocks noChangeArrowheads="1"/>
          </p:cNvSpPr>
          <p:nvPr/>
        </p:nvSpPr>
        <p:spPr bwMode="auto">
          <a:xfrm>
            <a:off x="2129150" y="5406629"/>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pic>
        <p:nvPicPr>
          <p:cNvPr id="7"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35778" y="1335041"/>
            <a:ext cx="5072444" cy="3383280"/>
          </a:xfrm>
          <a:prstGeom prst="rect">
            <a:avLst/>
          </a:prstGeom>
          <a:ln w="6350">
            <a:solidFill>
              <a:srgbClr val="00B0F0"/>
            </a:solidFill>
          </a:ln>
        </p:spPr>
      </p:pic>
      <p:sp>
        <p:nvSpPr>
          <p:cNvPr id="13314" name="Title 1"/>
          <p:cNvSpPr>
            <a:spLocks noGrp="1"/>
          </p:cNvSpPr>
          <p:nvPr>
            <p:ph type="title" idx="4294967295"/>
          </p:nvPr>
        </p:nvSpPr>
        <p:spPr>
          <a:xfrm>
            <a:off x="0" y="172200"/>
            <a:ext cx="9144000" cy="1066800"/>
          </a:xfrm>
        </p:spPr>
        <p:txBody>
          <a:bodyPr/>
          <a:lstStyle/>
          <a:p>
            <a:pPr>
              <a:lnSpc>
                <a:spcPct val="85000"/>
              </a:lnSpc>
            </a:pPr>
            <a:r>
              <a:rPr lang="en-CA" sz="3800" dirty="0"/>
              <a:t>More (and Earlier) is Better </a:t>
            </a:r>
            <a:br>
              <a:rPr lang="en-CA" sz="3800" dirty="0"/>
            </a:br>
            <a:r>
              <a:rPr lang="en-CA" sz="3800" dirty="0" smtClean="0"/>
              <a:t>for </a:t>
            </a:r>
            <a:r>
              <a:rPr lang="en-CA" sz="3800" dirty="0"/>
              <a:t>High Risk Patients!</a:t>
            </a:r>
          </a:p>
        </p:txBody>
      </p:sp>
      <p:sp>
        <p:nvSpPr>
          <p:cNvPr id="13316" name="TextBox 4"/>
          <p:cNvSpPr txBox="1">
            <a:spLocks noChangeArrowheads="1"/>
          </p:cNvSpPr>
          <p:nvPr/>
        </p:nvSpPr>
        <p:spPr bwMode="auto">
          <a:xfrm>
            <a:off x="2971800" y="4870952"/>
            <a:ext cx="32004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spAutoFit/>
          </a:bodyPr>
          <a:lstStyle/>
          <a:p>
            <a:r>
              <a:rPr lang="en-CA" sz="2000" b="1" dirty="0">
                <a:solidFill>
                  <a:srgbClr val="012B74"/>
                </a:solidFill>
                <a:latin typeface="Arial" pitchFamily="34" charset="0"/>
                <a:cs typeface="Arial" pitchFamily="34" charset="0"/>
              </a:rPr>
              <a:t>If you feed them (better!)</a:t>
            </a:r>
          </a:p>
          <a:p>
            <a:r>
              <a:rPr lang="en-CA" sz="2000" b="1" dirty="0">
                <a:solidFill>
                  <a:srgbClr val="012B74"/>
                </a:solidFill>
                <a:latin typeface="Arial" pitchFamily="34" charset="0"/>
                <a:cs typeface="Arial" pitchFamily="34" charset="0"/>
              </a:rPr>
              <a:t>They will leave (sooner!)</a:t>
            </a:r>
          </a:p>
        </p:txBody>
      </p:sp>
      <p:pic>
        <p:nvPicPr>
          <p:cNvPr id="5"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82880" y="1647895"/>
            <a:ext cx="8778240" cy="3566160"/>
          </a:xfrm>
          <a:prstGeom prst="rect">
            <a:avLst/>
          </a:prstGeom>
          <a:solidFill>
            <a:srgbClr val="FFFFFF"/>
          </a:solidFill>
          <a:ln w="63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pic>
        <p:nvPicPr>
          <p:cNvPr id="4" name="Picture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184660" y="1576484"/>
            <a:ext cx="8869680" cy="3657600"/>
          </a:xfrm>
          <a:prstGeom prst="rect">
            <a:avLst/>
          </a:prstGeom>
        </p:spPr>
      </p:pic>
      <p:sp>
        <p:nvSpPr>
          <p:cNvPr id="1027" name="Rectangle 5"/>
          <p:cNvSpPr>
            <a:spLocks noGrp="1" noChangeArrowheads="1"/>
          </p:cNvSpPr>
          <p:nvPr>
            <p:ph type="title" idx="4294967295"/>
          </p:nvPr>
        </p:nvSpPr>
        <p:spPr>
          <a:xfrm>
            <a:off x="1" y="169225"/>
            <a:ext cx="9144000" cy="616525"/>
          </a:xfrm>
        </p:spPr>
        <p:txBody>
          <a:bodyPr/>
          <a:lstStyle/>
          <a:p>
            <a:pPr>
              <a:lnSpc>
                <a:spcPct val="85000"/>
              </a:lnSpc>
            </a:pPr>
            <a:r>
              <a:rPr lang="en-US" sz="3800" dirty="0"/>
              <a:t>Failure Rate</a:t>
            </a:r>
          </a:p>
        </p:txBody>
      </p:sp>
      <p:sp>
        <p:nvSpPr>
          <p:cNvPr id="1029" name="TextBox 4"/>
          <p:cNvSpPr txBox="1">
            <a:spLocks noChangeArrowheads="1"/>
          </p:cNvSpPr>
          <p:nvPr/>
        </p:nvSpPr>
        <p:spPr bwMode="auto">
          <a:xfrm>
            <a:off x="2216420" y="5198425"/>
            <a:ext cx="6858000" cy="307777"/>
          </a:xfrm>
          <a:prstGeom prst="rect">
            <a:avLst/>
          </a:prstGeom>
          <a:noFill/>
          <a:ln w="9525">
            <a:noFill/>
            <a:miter lim="800000"/>
            <a:headEnd/>
            <a:tailEnd/>
          </a:ln>
        </p:spPr>
        <p:txBody>
          <a:bodyPr wrap="square">
            <a:spAutoFit/>
          </a:bodyPr>
          <a:lstStyle/>
          <a:p>
            <a:pPr algn="r"/>
            <a:r>
              <a:rPr lang="en-US" sz="1400" b="1" dirty="0" smtClean="0">
                <a:solidFill>
                  <a:srgbClr val="012B74"/>
                </a:solidFill>
                <a:latin typeface="Arial" pitchFamily="34" charset="0"/>
                <a:cs typeface="Arial" pitchFamily="34" charset="0"/>
              </a:rPr>
              <a:t>Heyland 2013 (in submission)</a:t>
            </a:r>
            <a:endParaRPr lang="en-US" sz="1400" b="1" dirty="0">
              <a:solidFill>
                <a:srgbClr val="012B74"/>
              </a:solidFill>
              <a:latin typeface="Arial" pitchFamily="34" charset="0"/>
              <a:cs typeface="Arial" pitchFamily="34" charset="0"/>
            </a:endParaRPr>
          </a:p>
        </p:txBody>
      </p:sp>
      <p:sp>
        <p:nvSpPr>
          <p:cNvPr id="2" name="Rectangle 1"/>
          <p:cNvSpPr/>
          <p:nvPr/>
        </p:nvSpPr>
        <p:spPr>
          <a:xfrm>
            <a:off x="1524000" y="833250"/>
            <a:ext cx="594360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high </a:t>
            </a:r>
            <a:r>
              <a:rPr lang="en-US" sz="2000" b="1" dirty="0">
                <a:solidFill>
                  <a:srgbClr val="012B74"/>
                </a:solidFill>
                <a:latin typeface="Arial" pitchFamily="34" charset="0"/>
                <a:cs typeface="Arial" pitchFamily="34" charset="0"/>
              </a:rPr>
              <a:t>risk patients who failed to meet minimal quality targets (80% overall energy adequacy) </a:t>
            </a:r>
          </a:p>
        </p:txBody>
      </p:sp>
      <p:sp>
        <p:nvSpPr>
          <p:cNvPr id="7" name="TextBox 4"/>
          <p:cNvSpPr txBox="1">
            <a:spLocks noChangeArrowheads="1"/>
          </p:cNvSpPr>
          <p:nvPr/>
        </p:nvSpPr>
        <p:spPr bwMode="auto">
          <a:xfrm>
            <a:off x="1713486" y="2248895"/>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75.6</a:t>
            </a:r>
            <a:endParaRPr lang="en-US" sz="1200" dirty="0">
              <a:solidFill>
                <a:schemeClr val="bg2"/>
              </a:solidFill>
              <a:latin typeface="Arial" pitchFamily="34" charset="0"/>
              <a:cs typeface="Arial" pitchFamily="34" charset="0"/>
            </a:endParaRPr>
          </a:p>
        </p:txBody>
      </p:sp>
      <p:sp>
        <p:nvSpPr>
          <p:cNvPr id="8" name="TextBox 4"/>
          <p:cNvSpPr txBox="1">
            <a:spLocks noChangeArrowheads="1"/>
          </p:cNvSpPr>
          <p:nvPr/>
        </p:nvSpPr>
        <p:spPr bwMode="auto">
          <a:xfrm>
            <a:off x="2792028" y="21763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78.1</a:t>
            </a:r>
            <a:endParaRPr lang="en-US" sz="1200" dirty="0">
              <a:solidFill>
                <a:schemeClr val="bg2"/>
              </a:solidFill>
              <a:latin typeface="Arial" pitchFamily="34" charset="0"/>
              <a:cs typeface="Arial" pitchFamily="34" charset="0"/>
            </a:endParaRPr>
          </a:p>
        </p:txBody>
      </p:sp>
      <p:sp>
        <p:nvSpPr>
          <p:cNvPr id="9" name="TextBox 4"/>
          <p:cNvSpPr txBox="1">
            <a:spLocks noChangeArrowheads="1"/>
          </p:cNvSpPr>
          <p:nvPr/>
        </p:nvSpPr>
        <p:spPr bwMode="auto">
          <a:xfrm>
            <a:off x="3890931" y="183359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91.2</a:t>
            </a:r>
            <a:endParaRPr lang="en-US" sz="1200" dirty="0">
              <a:solidFill>
                <a:schemeClr val="bg2"/>
              </a:solidFill>
              <a:latin typeface="Arial" pitchFamily="34" charset="0"/>
              <a:cs typeface="Arial" pitchFamily="34" charset="0"/>
            </a:endParaRPr>
          </a:p>
        </p:txBody>
      </p:sp>
      <p:sp>
        <p:nvSpPr>
          <p:cNvPr id="10" name="TextBox 4"/>
          <p:cNvSpPr txBox="1">
            <a:spLocks noChangeArrowheads="1"/>
          </p:cNvSpPr>
          <p:nvPr/>
        </p:nvSpPr>
        <p:spPr bwMode="auto">
          <a:xfrm>
            <a:off x="4992594" y="225723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75.1</a:t>
            </a:r>
            <a:endParaRPr lang="en-US" sz="1200" dirty="0">
              <a:solidFill>
                <a:schemeClr val="bg2"/>
              </a:solidFill>
              <a:latin typeface="Arial" pitchFamily="34" charset="0"/>
              <a:cs typeface="Arial" pitchFamily="34" charset="0"/>
            </a:endParaRPr>
          </a:p>
        </p:txBody>
      </p:sp>
      <p:sp>
        <p:nvSpPr>
          <p:cNvPr id="11" name="TextBox 4"/>
          <p:cNvSpPr txBox="1">
            <a:spLocks noChangeArrowheads="1"/>
          </p:cNvSpPr>
          <p:nvPr/>
        </p:nvSpPr>
        <p:spPr bwMode="auto">
          <a:xfrm>
            <a:off x="6084877" y="1932577"/>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87.0</a:t>
            </a:r>
            <a:endParaRPr lang="en-US" sz="1200" dirty="0">
              <a:solidFill>
                <a:schemeClr val="bg2"/>
              </a:solidFill>
              <a:latin typeface="Arial" pitchFamily="34" charset="0"/>
              <a:cs typeface="Arial" pitchFamily="34" charset="0"/>
            </a:endParaRPr>
          </a:p>
        </p:txBody>
      </p:sp>
      <p:sp>
        <p:nvSpPr>
          <p:cNvPr id="12" name="TextBox 4"/>
          <p:cNvSpPr txBox="1">
            <a:spLocks noChangeArrowheads="1"/>
          </p:cNvSpPr>
          <p:nvPr/>
        </p:nvSpPr>
        <p:spPr bwMode="auto">
          <a:xfrm>
            <a:off x="7180290" y="2397894"/>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69.8</a:t>
            </a:r>
            <a:endParaRPr lang="en-US" sz="1200" dirty="0">
              <a:solidFill>
                <a:schemeClr val="bg2"/>
              </a:solidFill>
              <a:latin typeface="Arial" pitchFamily="34" charset="0"/>
              <a:cs typeface="Arial" pitchFamily="34" charset="0"/>
            </a:endParaRPr>
          </a:p>
        </p:txBody>
      </p:sp>
      <p:sp>
        <p:nvSpPr>
          <p:cNvPr id="13" name="TextBox 4"/>
          <p:cNvSpPr txBox="1">
            <a:spLocks noChangeArrowheads="1"/>
          </p:cNvSpPr>
          <p:nvPr/>
        </p:nvSpPr>
        <p:spPr bwMode="auto">
          <a:xfrm>
            <a:off x="8274573" y="21240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79.9</a:t>
            </a:r>
            <a:endParaRPr lang="en-US" sz="1200" dirty="0">
              <a:solidFill>
                <a:schemeClr val="bg2"/>
              </a:solidFill>
              <a:latin typeface="Arial" pitchFamily="34" charset="0"/>
              <a:cs typeface="Arial" pitchFamily="34" charset="0"/>
            </a:endParaRPr>
          </a:p>
        </p:txBody>
      </p:sp>
      <p:pic>
        <p:nvPicPr>
          <p:cNvPr id="15"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53853" y="1143000"/>
            <a:ext cx="5515649" cy="4572000"/>
          </a:xfrm>
          <a:prstGeom prst="rect">
            <a:avLst/>
          </a:prstGeom>
          <a:noFill/>
          <a:ln w="9525">
            <a:noFill/>
            <a:miter lim="800000"/>
            <a:headEnd/>
            <a:tailEnd/>
          </a:ln>
        </p:spPr>
      </p:pic>
      <p:sp>
        <p:nvSpPr>
          <p:cNvPr id="5" name="TextBox 5"/>
          <p:cNvSpPr txBox="1">
            <a:spLocks noChangeArrowheads="1"/>
          </p:cNvSpPr>
          <p:nvPr/>
        </p:nvSpPr>
        <p:spPr bwMode="auto">
          <a:xfrm>
            <a:off x="1981200" y="838200"/>
            <a:ext cx="6400800" cy="461963"/>
          </a:xfrm>
          <a:prstGeom prst="rect">
            <a:avLst/>
          </a:prstGeom>
          <a:noFill/>
          <a:ln w="9525">
            <a:noFill/>
            <a:miter lim="800000"/>
            <a:headEnd/>
            <a:tailEnd/>
          </a:ln>
        </p:spPr>
        <p:txBody>
          <a:bodyPr lIns="91439" tIns="45719" rIns="91439" bIns="45719">
            <a:spAutoFit/>
          </a:bodyPr>
          <a:lstStyle/>
          <a:p>
            <a:pPr algn="l"/>
            <a:r>
              <a:rPr lang="en-CA" dirty="0" smtClean="0">
                <a:solidFill>
                  <a:schemeClr val="bg1"/>
                </a:solidFill>
                <a:latin typeface="Arial" pitchFamily="34" charset="0"/>
              </a:rPr>
              <a:t>Knowledge to Action Model by Graham</a:t>
            </a:r>
          </a:p>
        </p:txBody>
      </p:sp>
      <p:sp>
        <p:nvSpPr>
          <p:cNvPr id="6" name="Text Box 4"/>
          <p:cNvSpPr txBox="1">
            <a:spLocks noChangeArrowheads="1"/>
          </p:cNvSpPr>
          <p:nvPr/>
        </p:nvSpPr>
        <p:spPr bwMode="auto">
          <a:xfrm>
            <a:off x="3581400" y="5334000"/>
            <a:ext cx="5400675" cy="307775"/>
          </a:xfrm>
          <a:prstGeom prst="rect">
            <a:avLst/>
          </a:prstGeom>
          <a:noFill/>
          <a:ln w="9525">
            <a:noFill/>
            <a:miter lim="800000"/>
            <a:headEnd/>
            <a:tailEnd/>
          </a:ln>
        </p:spPr>
        <p:txBody>
          <a:bodyPr lIns="91439" tIns="45719" rIns="91439" bIns="45719">
            <a:spAutoFit/>
          </a:bodyPr>
          <a:lstStyle/>
          <a:p>
            <a:pPr algn="r">
              <a:spcBef>
                <a:spcPct val="50000"/>
              </a:spcBef>
            </a:pPr>
            <a:r>
              <a:rPr lang="en-US" sz="1400" dirty="0" smtClean="0">
                <a:solidFill>
                  <a:schemeClr val="bg2"/>
                </a:solidFill>
                <a:latin typeface="Arial" pitchFamily="34" charset="0"/>
                <a:cs typeface="Arial" pitchFamily="34" charset="0"/>
              </a:rPr>
              <a:t>Heyland  JPEN </a:t>
            </a:r>
            <a:r>
              <a:rPr lang="en-CA" sz="1400" dirty="0" smtClean="0">
                <a:solidFill>
                  <a:schemeClr val="bg2"/>
                </a:solidFill>
                <a:latin typeface="Arial" pitchFamily="34" charset="0"/>
                <a:cs typeface="Arial" pitchFamily="34" charset="0"/>
              </a:rPr>
              <a:t>Issue 34, Nov 2010</a:t>
            </a:r>
            <a:endParaRPr lang="en-US" sz="1400" dirty="0" smtClean="0">
              <a:solidFill>
                <a:schemeClr val="bg2"/>
              </a:solidFill>
              <a:latin typeface="Arial" pitchFamily="34" charset="0"/>
              <a:cs typeface="Arial" pitchFamily="34" charset="0"/>
            </a:endParaRPr>
          </a:p>
        </p:txBody>
      </p:sp>
      <p:sp>
        <p:nvSpPr>
          <p:cNvPr id="7" name="Rectangle 2"/>
          <p:cNvSpPr>
            <a:spLocks noGrp="1" noChangeArrowheads="1"/>
          </p:cNvSpPr>
          <p:nvPr>
            <p:ph type="title"/>
          </p:nvPr>
        </p:nvSpPr>
        <p:spPr/>
        <p:txBody>
          <a:bodyPr/>
          <a:lstStyle/>
          <a:p>
            <a:pPr eaLnBrk="1" hangingPunct="1"/>
            <a:r>
              <a:rPr lang="en-US" sz="4000" dirty="0" smtClean="0">
                <a:latin typeface="Britannic Bold" pitchFamily="34" charset="0"/>
              </a:rPr>
              <a:t>Lost in (Knowledge) Translation!</a:t>
            </a:r>
          </a:p>
        </p:txBody>
      </p:sp>
      <p:pic>
        <p:nvPicPr>
          <p:cNvPr id="8" name="Picture 8" descr="CC logo.png"/>
          <p:cNvPicPr>
            <a:picLocks noChangeAspect="1"/>
          </p:cNvPicPr>
          <p:nvPr/>
        </p:nvPicPr>
        <p:blipFill>
          <a:blip r:embed="rId3"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228600"/>
            <a:ext cx="8077200" cy="1143000"/>
          </a:xfrm>
        </p:spPr>
        <p:txBody>
          <a:bodyPr/>
          <a:lstStyle/>
          <a:p>
            <a:pPr eaLnBrk="1" hangingPunct="1"/>
            <a:r>
              <a:rPr lang="en-US" sz="2400" dirty="0" smtClean="0">
                <a:latin typeface="Britannic Bold" pitchFamily="34" charset="0"/>
              </a:rPr>
              <a:t>The Value of ‘Audit and Feedback Reports’ in Improving Nutritional Therapy in the ICU: </a:t>
            </a:r>
            <a:br>
              <a:rPr lang="en-US" sz="2400" dirty="0" smtClean="0">
                <a:latin typeface="Britannic Bold" pitchFamily="34" charset="0"/>
              </a:rPr>
            </a:br>
            <a:r>
              <a:rPr lang="en-US" sz="2400" dirty="0" smtClean="0">
                <a:latin typeface="Britannic Bold" pitchFamily="34" charset="0"/>
              </a:rPr>
              <a:t>A Multicenter Observational Study</a:t>
            </a:r>
          </a:p>
        </p:txBody>
      </p:sp>
      <p:sp>
        <p:nvSpPr>
          <p:cNvPr id="68611" name="Rectangle 3"/>
          <p:cNvSpPr>
            <a:spLocks noGrp="1" noChangeArrowheads="1"/>
          </p:cNvSpPr>
          <p:nvPr>
            <p:ph type="body" idx="1"/>
          </p:nvPr>
        </p:nvSpPr>
        <p:spPr>
          <a:xfrm>
            <a:off x="685800" y="1905000"/>
            <a:ext cx="7772400" cy="457200"/>
          </a:xfrm>
        </p:spPr>
        <p:txBody>
          <a:bodyPr/>
          <a:lstStyle/>
          <a:p>
            <a:pPr eaLnBrk="1" hangingPunct="1"/>
            <a:r>
              <a:rPr lang="en-US" sz="2400" smtClean="0"/>
              <a:t>26 Canadian ICUs participating in 2007 and 2008 Surveys</a:t>
            </a:r>
          </a:p>
        </p:txBody>
      </p:sp>
      <p:sp>
        <p:nvSpPr>
          <p:cNvPr id="68612" name="Text Box 4"/>
          <p:cNvSpPr txBox="1">
            <a:spLocks noChangeArrowheads="1"/>
          </p:cNvSpPr>
          <p:nvPr/>
        </p:nvSpPr>
        <p:spPr bwMode="auto">
          <a:xfrm>
            <a:off x="2706687" y="5257800"/>
            <a:ext cx="6437313" cy="341312"/>
          </a:xfrm>
          <a:prstGeom prst="rect">
            <a:avLst/>
          </a:prstGeom>
          <a:noFill/>
          <a:ln w="9525">
            <a:noFill/>
            <a:miter lim="800000"/>
            <a:headEnd/>
            <a:tailEnd/>
          </a:ln>
        </p:spPr>
        <p:txBody>
          <a:bodyPr lIns="91439" tIns="45719" rIns="91439" bIns="45719">
            <a:spAutoFit/>
          </a:bodyPr>
          <a:lstStyle/>
          <a:p>
            <a:pPr algn="r">
              <a:spcBef>
                <a:spcPct val="50000"/>
              </a:spcBef>
            </a:pPr>
            <a:r>
              <a:rPr lang="en-US" sz="1600" dirty="0">
                <a:solidFill>
                  <a:schemeClr val="bg2"/>
                </a:solidFill>
              </a:rPr>
              <a:t>Sinuff </a:t>
            </a:r>
            <a:r>
              <a:rPr lang="en-US" sz="1600" dirty="0" smtClean="0">
                <a:solidFill>
                  <a:schemeClr val="bg2"/>
                </a:solidFill>
              </a:rPr>
              <a:t> JPEN 2010</a:t>
            </a:r>
            <a:endParaRPr lang="en-US" sz="1600" dirty="0">
              <a:solidFill>
                <a:schemeClr val="bg2"/>
              </a:solidFill>
            </a:endParaRPr>
          </a:p>
        </p:txBody>
      </p:sp>
      <p:sp>
        <p:nvSpPr>
          <p:cNvPr id="68613" name="TextBox 4"/>
          <p:cNvSpPr txBox="1">
            <a:spLocks noChangeArrowheads="1"/>
          </p:cNvSpPr>
          <p:nvPr/>
        </p:nvSpPr>
        <p:spPr bwMode="auto">
          <a:xfrm>
            <a:off x="1066800" y="4572000"/>
            <a:ext cx="7010400" cy="708025"/>
          </a:xfrm>
          <a:prstGeom prst="rect">
            <a:avLst/>
          </a:prstGeom>
          <a:noFill/>
          <a:ln w="9525">
            <a:noFill/>
            <a:miter lim="800000"/>
            <a:headEnd/>
            <a:tailEnd/>
          </a:ln>
        </p:spPr>
        <p:txBody>
          <a:bodyPr lIns="91439" tIns="45719" rIns="91439" bIns="45719">
            <a:spAutoFit/>
          </a:bodyPr>
          <a:lstStyle/>
          <a:p>
            <a:r>
              <a:rPr lang="en-CA" sz="2000" dirty="0">
                <a:solidFill>
                  <a:schemeClr val="bg2"/>
                </a:solidFill>
                <a:cs typeface="Times New Roman" pitchFamily="18" charset="0"/>
              </a:rPr>
              <a:t>(45.1% to 51.9%, p&lt;0.001 and 44.8% to 51.5%, p&lt;0.001 for calories and protein respectively</a:t>
            </a:r>
            <a:endParaRPr lang="en-CA" sz="2000" dirty="0">
              <a:solidFill>
                <a:schemeClr val="bg2"/>
              </a:solidFill>
            </a:endParaRPr>
          </a:p>
        </p:txBody>
      </p:sp>
      <p:pic>
        <p:nvPicPr>
          <p:cNvPr id="68614" name="Picture 1"/>
          <p:cNvPicPr>
            <a:picLocks noChangeAspect="1" noChangeArrowheads="1"/>
          </p:cNvPicPr>
          <p:nvPr/>
        </p:nvPicPr>
        <p:blipFill>
          <a:blip r:embed="rId2" cstate="print"/>
          <a:srcRect/>
          <a:stretch>
            <a:fillRect/>
          </a:stretch>
        </p:blipFill>
        <p:spPr bwMode="auto">
          <a:xfrm>
            <a:off x="1371600" y="1371600"/>
            <a:ext cx="6191250" cy="3209925"/>
          </a:xfrm>
          <a:prstGeom prst="rect">
            <a:avLst/>
          </a:prstGeom>
          <a:noFill/>
          <a:ln w="9525">
            <a:noFill/>
            <a:miter lim="800000"/>
            <a:headEnd/>
            <a:tailEnd/>
          </a:ln>
        </p:spPr>
      </p:pic>
      <p:pic>
        <p:nvPicPr>
          <p:cNvPr id="7" name="Picture 8" descr="CC logo.png"/>
          <p:cNvPicPr>
            <a:picLocks noChangeAspect="1"/>
          </p:cNvPicPr>
          <p:nvPr/>
        </p:nvPicPr>
        <p:blipFill>
          <a:blip r:embed="rId3"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3" cstate="print"/>
          <a:srcRect/>
          <a:stretch>
            <a:fillRect/>
          </a:stretch>
        </p:blipFill>
        <p:spPr bwMode="auto">
          <a:xfrm>
            <a:off x="2690813" y="838200"/>
            <a:ext cx="6453187" cy="4819650"/>
          </a:xfrm>
          <a:prstGeom prst="rect">
            <a:avLst/>
          </a:prstGeom>
          <a:noFill/>
          <a:ln w="9525">
            <a:noFill/>
            <a:miter lim="800000"/>
            <a:headEnd/>
            <a:tailEnd/>
          </a:ln>
        </p:spPr>
      </p:pic>
      <p:sp>
        <p:nvSpPr>
          <p:cNvPr id="33794" name="Title 1"/>
          <p:cNvSpPr>
            <a:spLocks noGrp="1"/>
          </p:cNvSpPr>
          <p:nvPr>
            <p:ph type="title" idx="4294967295"/>
          </p:nvPr>
        </p:nvSpPr>
        <p:spPr>
          <a:xfrm>
            <a:off x="457200" y="152400"/>
            <a:ext cx="8229600" cy="609600"/>
          </a:xfrm>
        </p:spPr>
        <p:txBody>
          <a:bodyPr/>
          <a:lstStyle/>
          <a:p>
            <a:r>
              <a:rPr lang="en-CA" sz="3600" b="1" dirty="0" smtClean="0">
                <a:solidFill>
                  <a:schemeClr val="bg1"/>
                </a:solidFill>
                <a:latin typeface="Britannic Bold" pitchFamily="34" charset="0"/>
                <a:ea typeface="ＭＳ Ｐゴシック" pitchFamily="34" charset="-128"/>
              </a:rPr>
              <a:t>Need to assess Local Barriers</a:t>
            </a:r>
          </a:p>
        </p:txBody>
      </p:sp>
      <p:sp>
        <p:nvSpPr>
          <p:cNvPr id="30724" name="AutoShape 5"/>
          <p:cNvSpPr>
            <a:spLocks noChangeArrowheads="1"/>
          </p:cNvSpPr>
          <p:nvPr/>
        </p:nvSpPr>
        <p:spPr bwMode="auto">
          <a:xfrm>
            <a:off x="0" y="2667000"/>
            <a:ext cx="3276600" cy="1881188"/>
          </a:xfrm>
          <a:prstGeom prst="rightArrow">
            <a:avLst>
              <a:gd name="adj1" fmla="val 50000"/>
              <a:gd name="adj2" fmla="val 47383"/>
            </a:avLst>
          </a:prstGeom>
          <a:solidFill>
            <a:srgbClr val="FF0000"/>
          </a:solidFill>
          <a:ln w="9525">
            <a:solidFill>
              <a:schemeClr val="tx1"/>
            </a:solidFill>
            <a:miter lim="800000"/>
            <a:headEnd/>
            <a:tailEnd/>
          </a:ln>
        </p:spPr>
        <p:txBody>
          <a:bodyPr wrap="none" anchor="ctr"/>
          <a:lstStyle/>
          <a:p>
            <a:pPr algn="ctr"/>
            <a:r>
              <a:rPr lang="en-CA" sz="2000" b="1" dirty="0">
                <a:solidFill>
                  <a:srgbClr val="FFFF00"/>
                </a:solidFill>
                <a:cs typeface="Arial" charset="0"/>
              </a:rPr>
              <a:t>Assess </a:t>
            </a:r>
            <a:r>
              <a:rPr lang="en-CA" sz="2000" b="1" dirty="0" smtClean="0">
                <a:solidFill>
                  <a:srgbClr val="FFFF00"/>
                </a:solidFill>
                <a:cs typeface="Arial" charset="0"/>
              </a:rPr>
              <a:t>Barriers</a:t>
            </a:r>
          </a:p>
          <a:p>
            <a:pPr algn="ctr"/>
            <a:r>
              <a:rPr lang="en-CA" sz="2000" b="1" dirty="0" smtClean="0">
                <a:solidFill>
                  <a:srgbClr val="FFFF00"/>
                </a:solidFill>
                <a:cs typeface="Arial" charset="0"/>
              </a:rPr>
              <a:t>&amp;</a:t>
            </a:r>
          </a:p>
          <a:p>
            <a:pPr algn="ctr"/>
            <a:r>
              <a:rPr lang="en-CA" sz="2000" b="1" dirty="0" smtClean="0">
                <a:solidFill>
                  <a:srgbClr val="FFFF00"/>
                </a:solidFill>
                <a:cs typeface="Arial" charset="0"/>
              </a:rPr>
              <a:t> adapt to local context</a:t>
            </a:r>
            <a:endParaRPr lang="en-US" sz="2000" b="1" dirty="0">
              <a:solidFill>
                <a:srgbClr val="FFFF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58"/>
          <p:cNvGrpSpPr>
            <a:grpSpLocks/>
          </p:cNvGrpSpPr>
          <p:nvPr/>
        </p:nvGrpSpPr>
        <p:grpSpPr bwMode="auto">
          <a:xfrm>
            <a:off x="250825" y="666750"/>
            <a:ext cx="8353425" cy="5405438"/>
            <a:chOff x="158" y="210"/>
            <a:chExt cx="5262" cy="3405"/>
          </a:xfrm>
        </p:grpSpPr>
        <p:sp>
          <p:nvSpPr>
            <p:cNvPr id="36870" name="Rectangle 3"/>
            <p:cNvSpPr>
              <a:spLocks noChangeArrowheads="1"/>
            </p:cNvSpPr>
            <p:nvPr/>
          </p:nvSpPr>
          <p:spPr bwMode="auto">
            <a:xfrm>
              <a:off x="4604" y="255"/>
              <a:ext cx="816" cy="384"/>
            </a:xfrm>
            <a:prstGeom prst="rect">
              <a:avLst/>
            </a:prstGeom>
            <a:solidFill>
              <a:srgbClr val="FFFF00"/>
            </a:solidFill>
            <a:ln w="9525">
              <a:solidFill>
                <a:schemeClr val="tx1"/>
              </a:solidFill>
              <a:miter lim="800000"/>
              <a:headEnd/>
              <a:tailEnd/>
            </a:ln>
          </p:spPr>
          <p:txBody>
            <a:bodyPr wrap="none" anchor="ctr"/>
            <a:lstStyle/>
            <a:p>
              <a:pPr algn="ctr"/>
              <a:r>
                <a:rPr lang="en-CA" sz="1200" b="1" dirty="0">
                  <a:solidFill>
                    <a:schemeClr val="tx2"/>
                  </a:solidFill>
                  <a:latin typeface="Arial Narrow" pitchFamily="34" charset="0"/>
                </a:rPr>
                <a:t>ADHERENCE</a:t>
              </a:r>
              <a:endParaRPr lang="en-US" sz="1200" b="1" dirty="0">
                <a:solidFill>
                  <a:schemeClr val="tx2"/>
                </a:solidFill>
                <a:latin typeface="Arial Narrow" pitchFamily="34" charset="0"/>
              </a:endParaRPr>
            </a:p>
          </p:txBody>
        </p:sp>
        <p:sp>
          <p:nvSpPr>
            <p:cNvPr id="36871" name="Line 4"/>
            <p:cNvSpPr>
              <a:spLocks noChangeShapeType="1"/>
            </p:cNvSpPr>
            <p:nvPr/>
          </p:nvSpPr>
          <p:spPr bwMode="auto">
            <a:xfrm flipV="1">
              <a:off x="1247" y="468"/>
              <a:ext cx="3355" cy="14"/>
            </a:xfrm>
            <a:prstGeom prst="line">
              <a:avLst/>
            </a:prstGeom>
            <a:noFill/>
            <a:ln w="76200">
              <a:solidFill>
                <a:schemeClr val="tx1"/>
              </a:solidFill>
              <a:round/>
              <a:headEnd/>
              <a:tailEnd type="triangle" w="med" len="med"/>
            </a:ln>
          </p:spPr>
          <p:txBody>
            <a:bodyPr/>
            <a:lstStyle/>
            <a:p>
              <a:endParaRPr lang="en-CA"/>
            </a:p>
          </p:txBody>
        </p:sp>
        <p:sp>
          <p:nvSpPr>
            <p:cNvPr id="36872" name="Oval 5"/>
            <p:cNvSpPr>
              <a:spLocks noChangeArrowheads="1"/>
            </p:cNvSpPr>
            <p:nvPr/>
          </p:nvSpPr>
          <p:spPr bwMode="auto">
            <a:xfrm>
              <a:off x="340" y="1207"/>
              <a:ext cx="1248" cy="432"/>
            </a:xfrm>
            <a:prstGeom prst="ellipse">
              <a:avLst/>
            </a:prstGeom>
            <a:solidFill>
              <a:srgbClr val="FF0000"/>
            </a:solidFill>
            <a:ln w="9525">
              <a:solidFill>
                <a:schemeClr val="tx1"/>
              </a:solidFill>
              <a:round/>
              <a:headEnd/>
              <a:tailEnd/>
            </a:ln>
          </p:spPr>
          <p:txBody>
            <a:bodyPr wrap="none" anchor="ctr"/>
            <a:lstStyle/>
            <a:p>
              <a:pPr algn="ctr"/>
              <a:r>
                <a:rPr lang="en-CA" sz="1200" b="1" i="1">
                  <a:latin typeface="Arial Narrow" pitchFamily="34" charset="0"/>
                </a:rPr>
                <a:t>Implementation Process</a:t>
              </a:r>
              <a:endParaRPr lang="en-US" sz="1200" b="1" i="1">
                <a:latin typeface="Arial Narrow" pitchFamily="34" charset="0"/>
              </a:endParaRPr>
            </a:p>
          </p:txBody>
        </p:sp>
        <p:sp>
          <p:nvSpPr>
            <p:cNvPr id="36873" name="Oval 6"/>
            <p:cNvSpPr>
              <a:spLocks noChangeArrowheads="1"/>
            </p:cNvSpPr>
            <p:nvPr/>
          </p:nvSpPr>
          <p:spPr bwMode="auto">
            <a:xfrm>
              <a:off x="1766" y="1215"/>
              <a:ext cx="1152" cy="432"/>
            </a:xfrm>
            <a:prstGeom prst="ellipse">
              <a:avLst/>
            </a:prstGeom>
            <a:solidFill>
              <a:srgbClr val="FF0000"/>
            </a:solidFill>
            <a:ln w="9525">
              <a:solidFill>
                <a:schemeClr val="tx1"/>
              </a:solidFill>
              <a:round/>
              <a:headEnd/>
              <a:tailEnd/>
            </a:ln>
          </p:spPr>
          <p:txBody>
            <a:bodyPr wrap="none" anchor="ctr"/>
            <a:lstStyle/>
            <a:p>
              <a:pPr algn="ctr"/>
              <a:r>
                <a:rPr lang="en-CA" sz="1200" b="1">
                  <a:latin typeface="Arial Narrow" pitchFamily="34" charset="0"/>
                </a:rPr>
                <a:t>Institutional </a:t>
              </a:r>
            </a:p>
            <a:p>
              <a:pPr algn="ctr"/>
              <a:r>
                <a:rPr lang="en-CA" sz="1200" b="1">
                  <a:latin typeface="Arial Narrow" pitchFamily="34" charset="0"/>
                </a:rPr>
                <a:t>Characteristics</a:t>
              </a:r>
              <a:endParaRPr lang="en-US" sz="1200" b="1">
                <a:latin typeface="Arial Narrow" pitchFamily="34" charset="0"/>
              </a:endParaRPr>
            </a:p>
          </p:txBody>
        </p:sp>
        <p:sp>
          <p:nvSpPr>
            <p:cNvPr id="36874" name="Oval 7"/>
            <p:cNvSpPr>
              <a:spLocks noChangeArrowheads="1"/>
            </p:cNvSpPr>
            <p:nvPr/>
          </p:nvSpPr>
          <p:spPr bwMode="auto">
            <a:xfrm>
              <a:off x="3446" y="1167"/>
              <a:ext cx="1152" cy="432"/>
            </a:xfrm>
            <a:prstGeom prst="ellipse">
              <a:avLst/>
            </a:prstGeom>
            <a:solidFill>
              <a:srgbClr val="FF0000"/>
            </a:solidFill>
            <a:ln w="9525">
              <a:solidFill>
                <a:schemeClr val="tx1"/>
              </a:solidFill>
              <a:round/>
              <a:headEnd/>
              <a:tailEnd/>
            </a:ln>
          </p:spPr>
          <p:txBody>
            <a:bodyPr wrap="none" anchor="ctr"/>
            <a:lstStyle/>
            <a:p>
              <a:pPr algn="ctr"/>
              <a:r>
                <a:rPr lang="en-CA" sz="1200" b="1">
                  <a:latin typeface="Arial Narrow" pitchFamily="34" charset="0"/>
                </a:rPr>
                <a:t>Provider Intent</a:t>
              </a:r>
              <a:endParaRPr lang="en-US" sz="1200" b="1">
                <a:latin typeface="Arial Narrow" pitchFamily="34" charset="0"/>
              </a:endParaRPr>
            </a:p>
          </p:txBody>
        </p:sp>
        <p:sp>
          <p:nvSpPr>
            <p:cNvPr id="36875" name="Rectangle 8"/>
            <p:cNvSpPr>
              <a:spLocks noChangeArrowheads="1"/>
            </p:cNvSpPr>
            <p:nvPr/>
          </p:nvSpPr>
          <p:spPr bwMode="auto">
            <a:xfrm>
              <a:off x="1746" y="1839"/>
              <a:ext cx="1179" cy="321"/>
            </a:xfrm>
            <a:prstGeom prst="rect">
              <a:avLst/>
            </a:prstGeom>
            <a:noFill/>
            <a:ln w="9525">
              <a:solidFill>
                <a:schemeClr val="tx1"/>
              </a:solidFill>
              <a:miter lim="800000"/>
              <a:headEnd/>
              <a:tailEnd/>
            </a:ln>
          </p:spPr>
          <p:txBody>
            <a:bodyPr wrap="none" anchor="ctr"/>
            <a:lstStyle/>
            <a:p>
              <a:pPr algn="ctr"/>
              <a:endParaRPr lang="en-CA" sz="1000">
                <a:latin typeface="Arial Narrow" pitchFamily="34" charset="0"/>
              </a:endParaRPr>
            </a:p>
            <a:p>
              <a:pPr algn="ctr"/>
              <a:endParaRPr lang="en-CA" sz="1000">
                <a:latin typeface="Arial Narrow" pitchFamily="34" charset="0"/>
              </a:endParaRPr>
            </a:p>
            <a:p>
              <a:pPr algn="ctr"/>
              <a:endParaRPr lang="en-CA" sz="1000">
                <a:latin typeface="Arial Narrow" pitchFamily="34" charset="0"/>
              </a:endParaRPr>
            </a:p>
            <a:p>
              <a:pPr algn="ctr"/>
              <a:endParaRPr lang="en-CA" sz="1000">
                <a:latin typeface="Arial Narrow" pitchFamily="34" charset="0"/>
              </a:endParaRPr>
            </a:p>
            <a:p>
              <a:pPr algn="ctr"/>
              <a:r>
                <a:rPr lang="en-CA" sz="1000">
                  <a:latin typeface="Arial Narrow" pitchFamily="34" charset="0"/>
                </a:rPr>
                <a:t>Hospital and ICU Structure</a:t>
              </a:r>
            </a:p>
            <a:p>
              <a:pPr algn="ctr"/>
              <a:endParaRPr lang="en-CA" sz="1000">
                <a:latin typeface="Arial Narrow" pitchFamily="34" charset="0"/>
              </a:endParaRPr>
            </a:p>
            <a:p>
              <a:pPr algn="ctr">
                <a:buFontTx/>
                <a:buChar char="-"/>
              </a:pPr>
              <a:endParaRPr lang="en-CA" sz="1000">
                <a:latin typeface="Arial Narrow" pitchFamily="34" charset="0"/>
              </a:endParaRPr>
            </a:p>
            <a:p>
              <a:pPr algn="ctr"/>
              <a:endParaRPr lang="en-CA" sz="1000" i="1">
                <a:latin typeface="Arial Narrow" pitchFamily="34" charset="0"/>
              </a:endParaRPr>
            </a:p>
            <a:p>
              <a:pPr algn="ctr">
                <a:buFontTx/>
                <a:buChar char="-"/>
              </a:pPr>
              <a:endParaRPr lang="en-US" sz="1000" i="1">
                <a:latin typeface="Arial Narrow" pitchFamily="34" charset="0"/>
              </a:endParaRPr>
            </a:p>
          </p:txBody>
        </p:sp>
        <p:sp>
          <p:nvSpPr>
            <p:cNvPr id="36876" name="Rectangle 9"/>
            <p:cNvSpPr>
              <a:spLocks noChangeArrowheads="1"/>
            </p:cNvSpPr>
            <p:nvPr/>
          </p:nvSpPr>
          <p:spPr bwMode="auto">
            <a:xfrm>
              <a:off x="2971" y="2160"/>
              <a:ext cx="912"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Knowledge</a:t>
              </a:r>
              <a:endParaRPr lang="en-US" sz="1000">
                <a:latin typeface="Arial Narrow" pitchFamily="34" charset="0"/>
              </a:endParaRPr>
            </a:p>
          </p:txBody>
        </p:sp>
        <p:sp>
          <p:nvSpPr>
            <p:cNvPr id="36877" name="Rectangle 10"/>
            <p:cNvSpPr>
              <a:spLocks noChangeArrowheads="1"/>
            </p:cNvSpPr>
            <p:nvPr/>
          </p:nvSpPr>
          <p:spPr bwMode="auto">
            <a:xfrm>
              <a:off x="4059" y="2160"/>
              <a:ext cx="912"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Attitudes</a:t>
              </a:r>
              <a:endParaRPr lang="en-US" sz="1000">
                <a:latin typeface="Arial Narrow" pitchFamily="34" charset="0"/>
              </a:endParaRPr>
            </a:p>
          </p:txBody>
        </p:sp>
        <p:sp>
          <p:nvSpPr>
            <p:cNvPr id="36878" name="Rectangle 11"/>
            <p:cNvSpPr>
              <a:spLocks noChangeArrowheads="1"/>
            </p:cNvSpPr>
            <p:nvPr/>
          </p:nvSpPr>
          <p:spPr bwMode="auto">
            <a:xfrm>
              <a:off x="3107" y="2750"/>
              <a:ext cx="528"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Familiarity</a:t>
              </a:r>
              <a:endParaRPr lang="en-US" sz="1000">
                <a:latin typeface="Arial Narrow" pitchFamily="34" charset="0"/>
              </a:endParaRPr>
            </a:p>
          </p:txBody>
        </p:sp>
        <p:sp>
          <p:nvSpPr>
            <p:cNvPr id="36879" name="Rectangle 12"/>
            <p:cNvSpPr>
              <a:spLocks noChangeArrowheads="1"/>
            </p:cNvSpPr>
            <p:nvPr/>
          </p:nvSpPr>
          <p:spPr bwMode="auto">
            <a:xfrm>
              <a:off x="3107" y="3249"/>
              <a:ext cx="528"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Awareness</a:t>
              </a:r>
              <a:endParaRPr lang="en-US" sz="1000">
                <a:latin typeface="Arial Narrow" pitchFamily="34" charset="0"/>
              </a:endParaRPr>
            </a:p>
          </p:txBody>
        </p:sp>
        <p:sp>
          <p:nvSpPr>
            <p:cNvPr id="36880" name="Rectangle 13"/>
            <p:cNvSpPr>
              <a:spLocks noChangeArrowheads="1"/>
            </p:cNvSpPr>
            <p:nvPr/>
          </p:nvSpPr>
          <p:spPr bwMode="auto">
            <a:xfrm>
              <a:off x="3926" y="3279"/>
              <a:ext cx="480"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Motivation</a:t>
              </a:r>
              <a:endParaRPr lang="en-US" sz="1000">
                <a:latin typeface="Arial Narrow" pitchFamily="34" charset="0"/>
              </a:endParaRPr>
            </a:p>
          </p:txBody>
        </p:sp>
        <p:sp>
          <p:nvSpPr>
            <p:cNvPr id="36881" name="Rectangle 14"/>
            <p:cNvSpPr>
              <a:spLocks noChangeArrowheads="1"/>
            </p:cNvSpPr>
            <p:nvPr/>
          </p:nvSpPr>
          <p:spPr bwMode="auto">
            <a:xfrm>
              <a:off x="4550" y="3279"/>
              <a:ext cx="480"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Self-efficacy</a:t>
              </a:r>
              <a:endParaRPr lang="en-US" sz="1000">
                <a:latin typeface="Arial Narrow" pitchFamily="34" charset="0"/>
              </a:endParaRPr>
            </a:p>
          </p:txBody>
        </p:sp>
        <p:sp>
          <p:nvSpPr>
            <p:cNvPr id="36882" name="Rectangle 15"/>
            <p:cNvSpPr>
              <a:spLocks noChangeArrowheads="1"/>
            </p:cNvSpPr>
            <p:nvPr/>
          </p:nvSpPr>
          <p:spPr bwMode="auto">
            <a:xfrm>
              <a:off x="4558" y="2750"/>
              <a:ext cx="528"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Outcome</a:t>
              </a:r>
            </a:p>
            <a:p>
              <a:pPr algn="ctr"/>
              <a:r>
                <a:rPr lang="en-CA" sz="1000">
                  <a:latin typeface="Arial Narrow" pitchFamily="34" charset="0"/>
                </a:rPr>
                <a:t>expectancy</a:t>
              </a:r>
              <a:endParaRPr lang="en-US" sz="1000">
                <a:latin typeface="Arial Narrow" pitchFamily="34" charset="0"/>
              </a:endParaRPr>
            </a:p>
          </p:txBody>
        </p:sp>
        <p:sp>
          <p:nvSpPr>
            <p:cNvPr id="36883" name="Rectangle 16"/>
            <p:cNvSpPr>
              <a:spLocks noChangeArrowheads="1"/>
            </p:cNvSpPr>
            <p:nvPr/>
          </p:nvSpPr>
          <p:spPr bwMode="auto">
            <a:xfrm>
              <a:off x="3923" y="2750"/>
              <a:ext cx="480" cy="336"/>
            </a:xfrm>
            <a:prstGeom prst="rect">
              <a:avLst/>
            </a:prstGeom>
            <a:noFill/>
            <a:ln w="9525">
              <a:solidFill>
                <a:schemeClr val="tx1"/>
              </a:solidFill>
              <a:miter lim="800000"/>
              <a:headEnd/>
              <a:tailEnd/>
            </a:ln>
          </p:spPr>
          <p:txBody>
            <a:bodyPr wrap="none" anchor="ctr"/>
            <a:lstStyle/>
            <a:p>
              <a:pPr algn="ctr"/>
              <a:r>
                <a:rPr lang="en-CA" sz="1000">
                  <a:latin typeface="Arial Narrow" pitchFamily="34" charset="0"/>
                </a:rPr>
                <a:t>Agreement</a:t>
              </a:r>
              <a:endParaRPr lang="en-US" sz="1000">
                <a:latin typeface="Arial Narrow" pitchFamily="34" charset="0"/>
              </a:endParaRPr>
            </a:p>
          </p:txBody>
        </p:sp>
        <p:sp>
          <p:nvSpPr>
            <p:cNvPr id="36884" name="Line 17"/>
            <p:cNvSpPr>
              <a:spLocks noChangeShapeType="1"/>
            </p:cNvSpPr>
            <p:nvPr/>
          </p:nvSpPr>
          <p:spPr bwMode="auto">
            <a:xfrm flipV="1">
              <a:off x="2342" y="495"/>
              <a:ext cx="0" cy="720"/>
            </a:xfrm>
            <a:prstGeom prst="line">
              <a:avLst/>
            </a:prstGeom>
            <a:noFill/>
            <a:ln w="38100">
              <a:solidFill>
                <a:schemeClr val="tx1"/>
              </a:solidFill>
              <a:round/>
              <a:headEnd/>
              <a:tailEnd type="triangle" w="med" len="med"/>
            </a:ln>
          </p:spPr>
          <p:txBody>
            <a:bodyPr/>
            <a:lstStyle/>
            <a:p>
              <a:endParaRPr lang="en-CA"/>
            </a:p>
          </p:txBody>
        </p:sp>
        <p:sp>
          <p:nvSpPr>
            <p:cNvPr id="36885" name="Line 18"/>
            <p:cNvSpPr>
              <a:spLocks noChangeShapeType="1"/>
            </p:cNvSpPr>
            <p:nvPr/>
          </p:nvSpPr>
          <p:spPr bwMode="auto">
            <a:xfrm flipH="1">
              <a:off x="1622" y="1455"/>
              <a:ext cx="144" cy="0"/>
            </a:xfrm>
            <a:prstGeom prst="line">
              <a:avLst/>
            </a:prstGeom>
            <a:noFill/>
            <a:ln w="38100">
              <a:solidFill>
                <a:schemeClr val="tx1"/>
              </a:solidFill>
              <a:round/>
              <a:headEnd/>
              <a:tailEnd type="triangle" w="med" len="med"/>
            </a:ln>
          </p:spPr>
          <p:txBody>
            <a:bodyPr/>
            <a:lstStyle/>
            <a:p>
              <a:endParaRPr lang="en-CA"/>
            </a:p>
          </p:txBody>
        </p:sp>
        <p:sp>
          <p:nvSpPr>
            <p:cNvPr id="36886" name="Line 19"/>
            <p:cNvSpPr>
              <a:spLocks noChangeShapeType="1"/>
            </p:cNvSpPr>
            <p:nvPr/>
          </p:nvSpPr>
          <p:spPr bwMode="auto">
            <a:xfrm>
              <a:off x="2918" y="1359"/>
              <a:ext cx="480" cy="0"/>
            </a:xfrm>
            <a:prstGeom prst="line">
              <a:avLst/>
            </a:prstGeom>
            <a:noFill/>
            <a:ln w="38100">
              <a:solidFill>
                <a:schemeClr val="tx1"/>
              </a:solidFill>
              <a:round/>
              <a:headEnd/>
              <a:tailEnd type="triangle" w="med" len="med"/>
            </a:ln>
          </p:spPr>
          <p:txBody>
            <a:bodyPr/>
            <a:lstStyle/>
            <a:p>
              <a:endParaRPr lang="en-CA"/>
            </a:p>
          </p:txBody>
        </p:sp>
        <p:sp>
          <p:nvSpPr>
            <p:cNvPr id="36887" name="Line 20"/>
            <p:cNvSpPr>
              <a:spLocks noChangeShapeType="1"/>
            </p:cNvSpPr>
            <p:nvPr/>
          </p:nvSpPr>
          <p:spPr bwMode="auto">
            <a:xfrm flipV="1">
              <a:off x="2294" y="1647"/>
              <a:ext cx="0" cy="192"/>
            </a:xfrm>
            <a:prstGeom prst="line">
              <a:avLst/>
            </a:prstGeom>
            <a:noFill/>
            <a:ln w="38100">
              <a:solidFill>
                <a:schemeClr val="tx1"/>
              </a:solidFill>
              <a:round/>
              <a:headEnd/>
              <a:tailEnd type="triangle" w="med" len="med"/>
            </a:ln>
          </p:spPr>
          <p:txBody>
            <a:bodyPr/>
            <a:lstStyle/>
            <a:p>
              <a:endParaRPr lang="en-CA"/>
            </a:p>
          </p:txBody>
        </p:sp>
        <p:sp>
          <p:nvSpPr>
            <p:cNvPr id="36888" name="Line 21"/>
            <p:cNvSpPr>
              <a:spLocks noChangeShapeType="1"/>
            </p:cNvSpPr>
            <p:nvPr/>
          </p:nvSpPr>
          <p:spPr bwMode="auto">
            <a:xfrm flipV="1">
              <a:off x="3379" y="1979"/>
              <a:ext cx="187" cy="181"/>
            </a:xfrm>
            <a:prstGeom prst="line">
              <a:avLst/>
            </a:prstGeom>
            <a:noFill/>
            <a:ln w="38100">
              <a:solidFill>
                <a:schemeClr val="tx1"/>
              </a:solidFill>
              <a:round/>
              <a:headEnd/>
              <a:tailEnd type="triangle" w="med" len="med"/>
            </a:ln>
          </p:spPr>
          <p:txBody>
            <a:bodyPr/>
            <a:lstStyle/>
            <a:p>
              <a:endParaRPr lang="en-CA"/>
            </a:p>
          </p:txBody>
        </p:sp>
        <p:sp>
          <p:nvSpPr>
            <p:cNvPr id="36889" name="Line 22"/>
            <p:cNvSpPr>
              <a:spLocks noChangeShapeType="1"/>
            </p:cNvSpPr>
            <p:nvPr/>
          </p:nvSpPr>
          <p:spPr bwMode="auto">
            <a:xfrm flipH="1" flipV="1">
              <a:off x="4422" y="1979"/>
              <a:ext cx="182" cy="181"/>
            </a:xfrm>
            <a:prstGeom prst="line">
              <a:avLst/>
            </a:prstGeom>
            <a:noFill/>
            <a:ln w="38100">
              <a:solidFill>
                <a:schemeClr val="tx1"/>
              </a:solidFill>
              <a:round/>
              <a:headEnd/>
              <a:tailEnd type="triangle" w="med" len="med"/>
            </a:ln>
          </p:spPr>
          <p:txBody>
            <a:bodyPr/>
            <a:lstStyle/>
            <a:p>
              <a:endParaRPr lang="en-CA"/>
            </a:p>
          </p:txBody>
        </p:sp>
        <p:sp>
          <p:nvSpPr>
            <p:cNvPr id="36890" name="Line 23"/>
            <p:cNvSpPr>
              <a:spLocks noChangeShapeType="1"/>
            </p:cNvSpPr>
            <p:nvPr/>
          </p:nvSpPr>
          <p:spPr bwMode="auto">
            <a:xfrm flipV="1">
              <a:off x="4195" y="2478"/>
              <a:ext cx="0" cy="272"/>
            </a:xfrm>
            <a:prstGeom prst="line">
              <a:avLst/>
            </a:prstGeom>
            <a:noFill/>
            <a:ln w="9525">
              <a:solidFill>
                <a:schemeClr val="tx1"/>
              </a:solidFill>
              <a:round/>
              <a:headEnd/>
              <a:tailEnd type="triangle" w="med" len="med"/>
            </a:ln>
          </p:spPr>
          <p:txBody>
            <a:bodyPr/>
            <a:lstStyle/>
            <a:p>
              <a:endParaRPr lang="en-CA"/>
            </a:p>
          </p:txBody>
        </p:sp>
        <p:sp>
          <p:nvSpPr>
            <p:cNvPr id="36891" name="Line 24"/>
            <p:cNvSpPr>
              <a:spLocks noChangeShapeType="1"/>
            </p:cNvSpPr>
            <p:nvPr/>
          </p:nvSpPr>
          <p:spPr bwMode="auto">
            <a:xfrm flipV="1">
              <a:off x="3379" y="3067"/>
              <a:ext cx="0" cy="182"/>
            </a:xfrm>
            <a:prstGeom prst="line">
              <a:avLst/>
            </a:prstGeom>
            <a:noFill/>
            <a:ln w="9525">
              <a:solidFill>
                <a:schemeClr val="tx1"/>
              </a:solidFill>
              <a:round/>
              <a:headEnd/>
              <a:tailEnd/>
            </a:ln>
          </p:spPr>
          <p:txBody>
            <a:bodyPr/>
            <a:lstStyle/>
            <a:p>
              <a:endParaRPr lang="en-CA"/>
            </a:p>
          </p:txBody>
        </p:sp>
        <p:sp>
          <p:nvSpPr>
            <p:cNvPr id="36892" name="Line 25"/>
            <p:cNvSpPr>
              <a:spLocks noChangeShapeType="1"/>
            </p:cNvSpPr>
            <p:nvPr/>
          </p:nvSpPr>
          <p:spPr bwMode="auto">
            <a:xfrm flipV="1">
              <a:off x="4785" y="3067"/>
              <a:ext cx="0" cy="227"/>
            </a:xfrm>
            <a:prstGeom prst="line">
              <a:avLst/>
            </a:prstGeom>
            <a:noFill/>
            <a:ln w="9525">
              <a:solidFill>
                <a:schemeClr val="tx1"/>
              </a:solidFill>
              <a:round/>
              <a:headEnd/>
              <a:tailEnd/>
            </a:ln>
          </p:spPr>
          <p:txBody>
            <a:bodyPr/>
            <a:lstStyle/>
            <a:p>
              <a:endParaRPr lang="en-CA"/>
            </a:p>
          </p:txBody>
        </p:sp>
        <p:sp>
          <p:nvSpPr>
            <p:cNvPr id="36893" name="Line 26"/>
            <p:cNvSpPr>
              <a:spLocks noChangeShapeType="1"/>
            </p:cNvSpPr>
            <p:nvPr/>
          </p:nvSpPr>
          <p:spPr bwMode="auto">
            <a:xfrm flipH="1" flipV="1">
              <a:off x="3379" y="2478"/>
              <a:ext cx="0" cy="272"/>
            </a:xfrm>
            <a:prstGeom prst="line">
              <a:avLst/>
            </a:prstGeom>
            <a:noFill/>
            <a:ln w="9525">
              <a:solidFill>
                <a:schemeClr val="tx1"/>
              </a:solidFill>
              <a:round/>
              <a:headEnd/>
              <a:tailEnd type="triangle" w="med" len="med"/>
            </a:ln>
          </p:spPr>
          <p:txBody>
            <a:bodyPr/>
            <a:lstStyle/>
            <a:p>
              <a:endParaRPr lang="en-CA"/>
            </a:p>
          </p:txBody>
        </p:sp>
        <p:sp>
          <p:nvSpPr>
            <p:cNvPr id="36894" name="Line 28"/>
            <p:cNvSpPr>
              <a:spLocks noChangeShapeType="1"/>
            </p:cNvSpPr>
            <p:nvPr/>
          </p:nvSpPr>
          <p:spPr bwMode="auto">
            <a:xfrm flipH="1">
              <a:off x="3878" y="2296"/>
              <a:ext cx="181" cy="0"/>
            </a:xfrm>
            <a:prstGeom prst="line">
              <a:avLst/>
            </a:prstGeom>
            <a:noFill/>
            <a:ln w="38100">
              <a:solidFill>
                <a:schemeClr val="tx1"/>
              </a:solidFill>
              <a:round/>
              <a:headEnd/>
              <a:tailEnd type="triangle" w="med" len="med"/>
            </a:ln>
          </p:spPr>
          <p:txBody>
            <a:bodyPr/>
            <a:lstStyle/>
            <a:p>
              <a:endParaRPr lang="en-CA"/>
            </a:p>
          </p:txBody>
        </p:sp>
        <p:sp>
          <p:nvSpPr>
            <p:cNvPr id="36895" name="Line 29"/>
            <p:cNvSpPr>
              <a:spLocks noChangeShapeType="1"/>
            </p:cNvSpPr>
            <p:nvPr/>
          </p:nvSpPr>
          <p:spPr bwMode="auto">
            <a:xfrm>
              <a:off x="3878" y="2387"/>
              <a:ext cx="181" cy="0"/>
            </a:xfrm>
            <a:prstGeom prst="line">
              <a:avLst/>
            </a:prstGeom>
            <a:noFill/>
            <a:ln w="38100">
              <a:solidFill>
                <a:schemeClr val="tx1"/>
              </a:solidFill>
              <a:round/>
              <a:headEnd/>
              <a:tailEnd type="triangle" w="med" len="med"/>
            </a:ln>
          </p:spPr>
          <p:txBody>
            <a:bodyPr/>
            <a:lstStyle/>
            <a:p>
              <a:endParaRPr lang="en-CA"/>
            </a:p>
          </p:txBody>
        </p:sp>
        <p:sp>
          <p:nvSpPr>
            <p:cNvPr id="36896" name="Line 30"/>
            <p:cNvSpPr>
              <a:spLocks noChangeShapeType="1"/>
            </p:cNvSpPr>
            <p:nvPr/>
          </p:nvSpPr>
          <p:spPr bwMode="auto">
            <a:xfrm>
              <a:off x="1622" y="1359"/>
              <a:ext cx="144" cy="0"/>
            </a:xfrm>
            <a:prstGeom prst="line">
              <a:avLst/>
            </a:prstGeom>
            <a:noFill/>
            <a:ln w="38100">
              <a:solidFill>
                <a:schemeClr val="tx1"/>
              </a:solidFill>
              <a:round/>
              <a:headEnd/>
              <a:tailEnd type="triangle" w="med" len="med"/>
            </a:ln>
          </p:spPr>
          <p:txBody>
            <a:bodyPr/>
            <a:lstStyle/>
            <a:p>
              <a:endParaRPr lang="en-CA"/>
            </a:p>
          </p:txBody>
        </p:sp>
        <p:sp>
          <p:nvSpPr>
            <p:cNvPr id="36897" name="Line 31"/>
            <p:cNvSpPr>
              <a:spLocks noChangeShapeType="1"/>
            </p:cNvSpPr>
            <p:nvPr/>
          </p:nvSpPr>
          <p:spPr bwMode="auto">
            <a:xfrm flipH="1">
              <a:off x="2918" y="1455"/>
              <a:ext cx="528" cy="0"/>
            </a:xfrm>
            <a:prstGeom prst="line">
              <a:avLst/>
            </a:prstGeom>
            <a:noFill/>
            <a:ln w="38100">
              <a:solidFill>
                <a:schemeClr val="tx1"/>
              </a:solidFill>
              <a:round/>
              <a:headEnd/>
              <a:tailEnd type="triangle" w="med" len="med"/>
            </a:ln>
          </p:spPr>
          <p:txBody>
            <a:bodyPr/>
            <a:lstStyle/>
            <a:p>
              <a:endParaRPr lang="en-CA"/>
            </a:p>
          </p:txBody>
        </p:sp>
        <p:sp>
          <p:nvSpPr>
            <p:cNvPr id="36898" name="Rectangle 32"/>
            <p:cNvSpPr>
              <a:spLocks noChangeArrowheads="1"/>
            </p:cNvSpPr>
            <p:nvPr/>
          </p:nvSpPr>
          <p:spPr bwMode="auto">
            <a:xfrm>
              <a:off x="1837" y="2296"/>
              <a:ext cx="912" cy="273"/>
            </a:xfrm>
            <a:prstGeom prst="rect">
              <a:avLst/>
            </a:prstGeom>
            <a:noFill/>
            <a:ln w="9525">
              <a:solidFill>
                <a:schemeClr val="tx1"/>
              </a:solidFill>
              <a:miter lim="800000"/>
              <a:headEnd/>
              <a:tailEnd/>
            </a:ln>
          </p:spPr>
          <p:txBody>
            <a:bodyPr wrap="none" anchor="ctr"/>
            <a:lstStyle/>
            <a:p>
              <a:pPr algn="ctr"/>
              <a:endParaRPr lang="en-CA" sz="1000">
                <a:latin typeface="Arial Narrow" pitchFamily="34" charset="0"/>
              </a:endParaRPr>
            </a:p>
            <a:p>
              <a:pPr algn="ctr"/>
              <a:r>
                <a:rPr lang="en-CA" sz="1000">
                  <a:latin typeface="Arial Narrow" pitchFamily="34" charset="0"/>
                </a:rPr>
                <a:t>Hospital Processes</a:t>
              </a:r>
            </a:p>
            <a:p>
              <a:pPr algn="ctr">
                <a:buFontTx/>
                <a:buChar char="-"/>
              </a:pPr>
              <a:endParaRPr lang="en-US" sz="1000" i="1">
                <a:latin typeface="Arial Narrow" pitchFamily="34" charset="0"/>
              </a:endParaRPr>
            </a:p>
          </p:txBody>
        </p:sp>
        <p:sp>
          <p:nvSpPr>
            <p:cNvPr id="36899" name="Line 33"/>
            <p:cNvSpPr>
              <a:spLocks noChangeShapeType="1"/>
            </p:cNvSpPr>
            <p:nvPr/>
          </p:nvSpPr>
          <p:spPr bwMode="auto">
            <a:xfrm flipV="1">
              <a:off x="2290" y="2160"/>
              <a:ext cx="0" cy="144"/>
            </a:xfrm>
            <a:prstGeom prst="line">
              <a:avLst/>
            </a:prstGeom>
            <a:noFill/>
            <a:ln w="9525">
              <a:solidFill>
                <a:schemeClr val="tx1"/>
              </a:solidFill>
              <a:round/>
              <a:headEnd/>
              <a:tailEnd/>
            </a:ln>
          </p:spPr>
          <p:txBody>
            <a:bodyPr/>
            <a:lstStyle/>
            <a:p>
              <a:endParaRPr lang="en-CA"/>
            </a:p>
          </p:txBody>
        </p:sp>
        <p:sp>
          <p:nvSpPr>
            <p:cNvPr id="36900" name="Line 34"/>
            <p:cNvSpPr>
              <a:spLocks noChangeShapeType="1"/>
            </p:cNvSpPr>
            <p:nvPr/>
          </p:nvSpPr>
          <p:spPr bwMode="auto">
            <a:xfrm>
              <a:off x="4150" y="3067"/>
              <a:ext cx="0" cy="227"/>
            </a:xfrm>
            <a:prstGeom prst="line">
              <a:avLst/>
            </a:prstGeom>
            <a:noFill/>
            <a:ln w="9525">
              <a:solidFill>
                <a:schemeClr val="tx1"/>
              </a:solidFill>
              <a:round/>
              <a:headEnd/>
              <a:tailEnd/>
            </a:ln>
          </p:spPr>
          <p:txBody>
            <a:bodyPr/>
            <a:lstStyle/>
            <a:p>
              <a:endParaRPr lang="en-CA"/>
            </a:p>
          </p:txBody>
        </p:sp>
        <p:sp>
          <p:nvSpPr>
            <p:cNvPr id="36901" name="Line 36"/>
            <p:cNvSpPr>
              <a:spLocks noChangeShapeType="1"/>
            </p:cNvSpPr>
            <p:nvPr/>
          </p:nvSpPr>
          <p:spPr bwMode="auto">
            <a:xfrm flipV="1">
              <a:off x="4785" y="2478"/>
              <a:ext cx="0" cy="272"/>
            </a:xfrm>
            <a:prstGeom prst="line">
              <a:avLst/>
            </a:prstGeom>
            <a:noFill/>
            <a:ln w="9525">
              <a:solidFill>
                <a:schemeClr val="tx1"/>
              </a:solidFill>
              <a:round/>
              <a:headEnd/>
              <a:tailEnd type="triangle" w="med" len="med"/>
            </a:ln>
          </p:spPr>
          <p:txBody>
            <a:bodyPr/>
            <a:lstStyle/>
            <a:p>
              <a:endParaRPr lang="en-CA"/>
            </a:p>
          </p:txBody>
        </p:sp>
        <p:sp>
          <p:nvSpPr>
            <p:cNvPr id="36902" name="Rectangle 37"/>
            <p:cNvSpPr>
              <a:spLocks noChangeArrowheads="1"/>
            </p:cNvSpPr>
            <p:nvPr/>
          </p:nvSpPr>
          <p:spPr bwMode="auto">
            <a:xfrm>
              <a:off x="3398" y="1695"/>
              <a:ext cx="1296" cy="284"/>
            </a:xfrm>
            <a:prstGeom prst="rect">
              <a:avLst/>
            </a:prstGeom>
            <a:noFill/>
            <a:ln w="9525">
              <a:solidFill>
                <a:schemeClr val="tx1"/>
              </a:solidFill>
              <a:prstDash val="dash"/>
              <a:miter lim="800000"/>
              <a:headEnd/>
              <a:tailEnd/>
            </a:ln>
          </p:spPr>
          <p:txBody>
            <a:bodyPr wrap="none" anchor="ctr"/>
            <a:lstStyle/>
            <a:p>
              <a:pPr algn="ctr"/>
              <a:r>
                <a:rPr lang="en-US" sz="1000" i="1">
                  <a:latin typeface="Arial Narrow" pitchFamily="34" charset="0"/>
                </a:rPr>
                <a:t>Provider Characteristics</a:t>
              </a:r>
            </a:p>
          </p:txBody>
        </p:sp>
        <p:sp>
          <p:nvSpPr>
            <p:cNvPr id="36903" name="Line 38"/>
            <p:cNvSpPr>
              <a:spLocks noChangeShapeType="1"/>
            </p:cNvSpPr>
            <p:nvPr/>
          </p:nvSpPr>
          <p:spPr bwMode="auto">
            <a:xfrm flipH="1">
              <a:off x="3606" y="1979"/>
              <a:ext cx="186" cy="181"/>
            </a:xfrm>
            <a:prstGeom prst="line">
              <a:avLst/>
            </a:prstGeom>
            <a:noFill/>
            <a:ln w="38100">
              <a:solidFill>
                <a:schemeClr val="tx1"/>
              </a:solidFill>
              <a:round/>
              <a:headEnd/>
              <a:tailEnd type="triangle" w="med" len="med"/>
            </a:ln>
          </p:spPr>
          <p:txBody>
            <a:bodyPr/>
            <a:lstStyle/>
            <a:p>
              <a:endParaRPr lang="en-CA"/>
            </a:p>
          </p:txBody>
        </p:sp>
        <p:sp>
          <p:nvSpPr>
            <p:cNvPr id="36904" name="Line 39"/>
            <p:cNvSpPr>
              <a:spLocks noChangeShapeType="1"/>
            </p:cNvSpPr>
            <p:nvPr/>
          </p:nvSpPr>
          <p:spPr bwMode="auto">
            <a:xfrm>
              <a:off x="4195" y="1979"/>
              <a:ext cx="227" cy="181"/>
            </a:xfrm>
            <a:prstGeom prst="line">
              <a:avLst/>
            </a:prstGeom>
            <a:noFill/>
            <a:ln w="38100">
              <a:solidFill>
                <a:schemeClr val="tx1"/>
              </a:solidFill>
              <a:round/>
              <a:headEnd/>
              <a:tailEnd type="triangle" w="med" len="med"/>
            </a:ln>
          </p:spPr>
          <p:txBody>
            <a:bodyPr/>
            <a:lstStyle/>
            <a:p>
              <a:endParaRPr lang="en-CA"/>
            </a:p>
          </p:txBody>
        </p:sp>
        <p:sp>
          <p:nvSpPr>
            <p:cNvPr id="36905" name="Line 40"/>
            <p:cNvSpPr>
              <a:spLocks noChangeShapeType="1"/>
            </p:cNvSpPr>
            <p:nvPr/>
          </p:nvSpPr>
          <p:spPr bwMode="auto">
            <a:xfrm flipV="1">
              <a:off x="4022" y="1599"/>
              <a:ext cx="0" cy="96"/>
            </a:xfrm>
            <a:prstGeom prst="line">
              <a:avLst/>
            </a:prstGeom>
            <a:noFill/>
            <a:ln w="38100">
              <a:solidFill>
                <a:schemeClr val="tx1"/>
              </a:solidFill>
              <a:round/>
              <a:headEnd/>
              <a:tailEnd type="triangle" w="med" len="med"/>
            </a:ln>
          </p:spPr>
          <p:txBody>
            <a:bodyPr/>
            <a:lstStyle/>
            <a:p>
              <a:endParaRPr lang="en-CA"/>
            </a:p>
          </p:txBody>
        </p:sp>
        <p:sp>
          <p:nvSpPr>
            <p:cNvPr id="36906" name="Line 42"/>
            <p:cNvSpPr>
              <a:spLocks noChangeShapeType="1"/>
            </p:cNvSpPr>
            <p:nvPr/>
          </p:nvSpPr>
          <p:spPr bwMode="auto">
            <a:xfrm flipV="1">
              <a:off x="4022" y="1023"/>
              <a:ext cx="0" cy="144"/>
            </a:xfrm>
            <a:prstGeom prst="line">
              <a:avLst/>
            </a:prstGeom>
            <a:noFill/>
            <a:ln w="38100">
              <a:solidFill>
                <a:schemeClr val="tx1"/>
              </a:solidFill>
              <a:round/>
              <a:headEnd/>
              <a:tailEnd type="triangle" w="med" len="med"/>
            </a:ln>
          </p:spPr>
          <p:txBody>
            <a:bodyPr/>
            <a:lstStyle/>
            <a:p>
              <a:endParaRPr lang="en-CA"/>
            </a:p>
          </p:txBody>
        </p:sp>
        <p:sp>
          <p:nvSpPr>
            <p:cNvPr id="36907" name="Line 43"/>
            <p:cNvSpPr>
              <a:spLocks noChangeShapeType="1"/>
            </p:cNvSpPr>
            <p:nvPr/>
          </p:nvSpPr>
          <p:spPr bwMode="auto">
            <a:xfrm flipV="1">
              <a:off x="4014" y="482"/>
              <a:ext cx="0" cy="192"/>
            </a:xfrm>
            <a:prstGeom prst="line">
              <a:avLst/>
            </a:prstGeom>
            <a:noFill/>
            <a:ln w="38100">
              <a:solidFill>
                <a:schemeClr val="tx1"/>
              </a:solidFill>
              <a:round/>
              <a:headEnd/>
              <a:tailEnd type="triangle" w="med" len="med"/>
            </a:ln>
          </p:spPr>
          <p:txBody>
            <a:bodyPr/>
            <a:lstStyle/>
            <a:p>
              <a:endParaRPr lang="en-CA"/>
            </a:p>
          </p:txBody>
        </p:sp>
        <p:sp>
          <p:nvSpPr>
            <p:cNvPr id="36908" name="Line 44"/>
            <p:cNvSpPr>
              <a:spLocks noChangeShapeType="1"/>
            </p:cNvSpPr>
            <p:nvPr/>
          </p:nvSpPr>
          <p:spPr bwMode="auto">
            <a:xfrm>
              <a:off x="748" y="527"/>
              <a:ext cx="0" cy="165"/>
            </a:xfrm>
            <a:prstGeom prst="line">
              <a:avLst/>
            </a:prstGeom>
            <a:noFill/>
            <a:ln w="38100">
              <a:solidFill>
                <a:schemeClr val="tx1"/>
              </a:solidFill>
              <a:round/>
              <a:headEnd/>
              <a:tailEnd type="triangle" w="med" len="med"/>
            </a:ln>
          </p:spPr>
          <p:txBody>
            <a:bodyPr/>
            <a:lstStyle/>
            <a:p>
              <a:endParaRPr lang="en-CA"/>
            </a:p>
          </p:txBody>
        </p:sp>
        <p:sp>
          <p:nvSpPr>
            <p:cNvPr id="36909" name="Line 45"/>
            <p:cNvSpPr>
              <a:spLocks noChangeShapeType="1"/>
            </p:cNvSpPr>
            <p:nvPr/>
          </p:nvSpPr>
          <p:spPr bwMode="auto">
            <a:xfrm flipV="1">
              <a:off x="1334" y="543"/>
              <a:ext cx="240" cy="720"/>
            </a:xfrm>
            <a:prstGeom prst="line">
              <a:avLst/>
            </a:prstGeom>
            <a:noFill/>
            <a:ln w="38100">
              <a:solidFill>
                <a:schemeClr val="tx1"/>
              </a:solidFill>
              <a:round/>
              <a:headEnd/>
              <a:tailEnd type="triangle" w="med" len="med"/>
            </a:ln>
          </p:spPr>
          <p:txBody>
            <a:bodyPr/>
            <a:lstStyle/>
            <a:p>
              <a:endParaRPr lang="en-CA"/>
            </a:p>
          </p:txBody>
        </p:sp>
        <p:sp>
          <p:nvSpPr>
            <p:cNvPr id="36910" name="Oval 46"/>
            <p:cNvSpPr>
              <a:spLocks noChangeArrowheads="1"/>
            </p:cNvSpPr>
            <p:nvPr/>
          </p:nvSpPr>
          <p:spPr bwMode="auto">
            <a:xfrm>
              <a:off x="3470" y="663"/>
              <a:ext cx="1165" cy="387"/>
            </a:xfrm>
            <a:prstGeom prst="ellipse">
              <a:avLst/>
            </a:prstGeom>
            <a:solidFill>
              <a:srgbClr val="FF0000"/>
            </a:solidFill>
            <a:ln w="9525">
              <a:solidFill>
                <a:schemeClr val="tx1"/>
              </a:solidFill>
              <a:round/>
              <a:headEnd/>
              <a:tailEnd/>
            </a:ln>
          </p:spPr>
          <p:txBody>
            <a:bodyPr wrap="none" anchor="ctr"/>
            <a:lstStyle/>
            <a:p>
              <a:pPr algn="ctr"/>
              <a:r>
                <a:rPr lang="en-CA" sz="1200" b="1">
                  <a:latin typeface="Arial Narrow" pitchFamily="34" charset="0"/>
                </a:rPr>
                <a:t>Patient Characteristics</a:t>
              </a:r>
              <a:endParaRPr lang="en-US" sz="1200" b="1">
                <a:latin typeface="Arial Narrow" pitchFamily="34" charset="0"/>
              </a:endParaRPr>
            </a:p>
          </p:txBody>
        </p:sp>
        <p:sp>
          <p:nvSpPr>
            <p:cNvPr id="36911" name="Rectangle 49"/>
            <p:cNvSpPr>
              <a:spLocks noChangeArrowheads="1"/>
            </p:cNvSpPr>
            <p:nvPr/>
          </p:nvSpPr>
          <p:spPr bwMode="auto">
            <a:xfrm>
              <a:off x="1837" y="2704"/>
              <a:ext cx="912" cy="273"/>
            </a:xfrm>
            <a:prstGeom prst="rect">
              <a:avLst/>
            </a:prstGeom>
            <a:noFill/>
            <a:ln w="9525">
              <a:solidFill>
                <a:schemeClr val="tx1"/>
              </a:solidFill>
              <a:miter lim="800000"/>
              <a:headEnd/>
              <a:tailEnd/>
            </a:ln>
          </p:spPr>
          <p:txBody>
            <a:bodyPr wrap="none" anchor="ctr"/>
            <a:lstStyle/>
            <a:p>
              <a:pPr algn="ctr"/>
              <a:endParaRPr lang="en-CA" sz="1000">
                <a:latin typeface="Arial Narrow" pitchFamily="34" charset="0"/>
              </a:endParaRPr>
            </a:p>
            <a:p>
              <a:pPr algn="ctr"/>
              <a:r>
                <a:rPr lang="en-CA" sz="1000">
                  <a:latin typeface="Arial Narrow" pitchFamily="34" charset="0"/>
                </a:rPr>
                <a:t>Resources</a:t>
              </a:r>
            </a:p>
            <a:p>
              <a:pPr algn="ctr">
                <a:buFontTx/>
                <a:buChar char="-"/>
              </a:pPr>
              <a:endParaRPr lang="en-US" sz="1000" i="1">
                <a:latin typeface="Arial Narrow" pitchFamily="34" charset="0"/>
              </a:endParaRPr>
            </a:p>
          </p:txBody>
        </p:sp>
        <p:sp>
          <p:nvSpPr>
            <p:cNvPr id="36912" name="Rectangle 50"/>
            <p:cNvSpPr>
              <a:spLocks noChangeArrowheads="1"/>
            </p:cNvSpPr>
            <p:nvPr/>
          </p:nvSpPr>
          <p:spPr bwMode="auto">
            <a:xfrm>
              <a:off x="1837" y="3113"/>
              <a:ext cx="912" cy="273"/>
            </a:xfrm>
            <a:prstGeom prst="rect">
              <a:avLst/>
            </a:prstGeom>
            <a:noFill/>
            <a:ln w="9525">
              <a:solidFill>
                <a:schemeClr val="tx1"/>
              </a:solidFill>
              <a:miter lim="800000"/>
              <a:headEnd/>
              <a:tailEnd/>
            </a:ln>
          </p:spPr>
          <p:txBody>
            <a:bodyPr wrap="none" anchor="ctr"/>
            <a:lstStyle/>
            <a:p>
              <a:pPr algn="ctr"/>
              <a:endParaRPr lang="en-CA" sz="1000">
                <a:latin typeface="Arial Narrow" pitchFamily="34" charset="0"/>
              </a:endParaRPr>
            </a:p>
            <a:p>
              <a:pPr algn="ctr"/>
              <a:r>
                <a:rPr lang="en-CA" sz="1000" i="1">
                  <a:latin typeface="Arial Narrow" pitchFamily="34" charset="0"/>
                </a:rPr>
                <a:t>ICU Culture</a:t>
              </a:r>
            </a:p>
            <a:p>
              <a:pPr algn="ctr">
                <a:buFontTx/>
                <a:buChar char="-"/>
              </a:pPr>
              <a:endParaRPr lang="en-US" sz="1000" i="1">
                <a:latin typeface="Arial Narrow" pitchFamily="34" charset="0"/>
              </a:endParaRPr>
            </a:p>
          </p:txBody>
        </p:sp>
        <p:sp>
          <p:nvSpPr>
            <p:cNvPr id="36913" name="Line 51"/>
            <p:cNvSpPr>
              <a:spLocks noChangeShapeType="1"/>
            </p:cNvSpPr>
            <p:nvPr/>
          </p:nvSpPr>
          <p:spPr bwMode="auto">
            <a:xfrm flipV="1">
              <a:off x="2290" y="2568"/>
              <a:ext cx="0" cy="144"/>
            </a:xfrm>
            <a:prstGeom prst="line">
              <a:avLst/>
            </a:prstGeom>
            <a:noFill/>
            <a:ln w="9525">
              <a:solidFill>
                <a:schemeClr val="tx1"/>
              </a:solidFill>
              <a:round/>
              <a:headEnd/>
              <a:tailEnd/>
            </a:ln>
          </p:spPr>
          <p:txBody>
            <a:bodyPr/>
            <a:lstStyle/>
            <a:p>
              <a:endParaRPr lang="en-CA"/>
            </a:p>
          </p:txBody>
        </p:sp>
        <p:sp>
          <p:nvSpPr>
            <p:cNvPr id="36914" name="Line 52"/>
            <p:cNvSpPr>
              <a:spLocks noChangeShapeType="1"/>
            </p:cNvSpPr>
            <p:nvPr/>
          </p:nvSpPr>
          <p:spPr bwMode="auto">
            <a:xfrm flipV="1">
              <a:off x="2290" y="2976"/>
              <a:ext cx="0" cy="144"/>
            </a:xfrm>
            <a:prstGeom prst="line">
              <a:avLst/>
            </a:prstGeom>
            <a:noFill/>
            <a:ln w="9525">
              <a:solidFill>
                <a:schemeClr val="tx1"/>
              </a:solidFill>
              <a:round/>
              <a:headEnd/>
              <a:tailEnd/>
            </a:ln>
          </p:spPr>
          <p:txBody>
            <a:bodyPr/>
            <a:lstStyle/>
            <a:p>
              <a:endParaRPr lang="en-CA"/>
            </a:p>
          </p:txBody>
        </p:sp>
        <p:sp>
          <p:nvSpPr>
            <p:cNvPr id="36915" name="Oval 53"/>
            <p:cNvSpPr>
              <a:spLocks noChangeArrowheads="1"/>
            </p:cNvSpPr>
            <p:nvPr/>
          </p:nvSpPr>
          <p:spPr bwMode="auto">
            <a:xfrm>
              <a:off x="158" y="709"/>
              <a:ext cx="1180" cy="408"/>
            </a:xfrm>
            <a:prstGeom prst="ellipse">
              <a:avLst/>
            </a:prstGeom>
            <a:solidFill>
              <a:srgbClr val="FF0000"/>
            </a:solidFill>
            <a:ln w="9525">
              <a:solidFill>
                <a:schemeClr val="tx1"/>
              </a:solidFill>
              <a:round/>
              <a:headEnd/>
              <a:tailEnd/>
            </a:ln>
          </p:spPr>
          <p:txBody>
            <a:bodyPr wrap="none" anchor="ctr"/>
            <a:lstStyle/>
            <a:p>
              <a:pPr algn="ctr"/>
              <a:r>
                <a:rPr lang="en-CA" sz="1200" b="1" dirty="0">
                  <a:latin typeface="Arial Narrow" pitchFamily="34" charset="0"/>
                </a:rPr>
                <a:t>Guideline</a:t>
              </a:r>
            </a:p>
            <a:p>
              <a:pPr algn="ctr"/>
              <a:r>
                <a:rPr lang="en-CA" sz="1200" b="1" dirty="0">
                  <a:latin typeface="Arial Narrow" pitchFamily="34" charset="0"/>
                </a:rPr>
                <a:t>Characteristics</a:t>
              </a:r>
              <a:endParaRPr lang="en-US" sz="1200" b="1" dirty="0">
                <a:latin typeface="Arial Narrow" pitchFamily="34" charset="0"/>
              </a:endParaRPr>
            </a:p>
          </p:txBody>
        </p:sp>
        <p:sp>
          <p:nvSpPr>
            <p:cNvPr id="36916" name="Rectangle 55"/>
            <p:cNvSpPr>
              <a:spLocks noChangeArrowheads="1"/>
            </p:cNvSpPr>
            <p:nvPr/>
          </p:nvSpPr>
          <p:spPr bwMode="auto">
            <a:xfrm>
              <a:off x="295" y="210"/>
              <a:ext cx="952" cy="384"/>
            </a:xfrm>
            <a:prstGeom prst="rect">
              <a:avLst/>
            </a:prstGeom>
            <a:solidFill>
              <a:srgbClr val="FFFF00"/>
            </a:solidFill>
            <a:ln w="9525">
              <a:solidFill>
                <a:schemeClr val="tx1"/>
              </a:solidFill>
              <a:miter lim="800000"/>
              <a:headEnd/>
              <a:tailEnd/>
            </a:ln>
          </p:spPr>
          <p:txBody>
            <a:bodyPr wrap="none" anchor="ctr"/>
            <a:lstStyle/>
            <a:p>
              <a:pPr algn="ctr"/>
              <a:r>
                <a:rPr lang="en-CA" sz="1200" b="1" dirty="0">
                  <a:solidFill>
                    <a:srgbClr val="000099"/>
                  </a:solidFill>
                  <a:latin typeface="Arial Narrow" pitchFamily="34" charset="0"/>
                </a:rPr>
                <a:t>CLINICAL</a:t>
              </a:r>
            </a:p>
            <a:p>
              <a:pPr algn="ctr"/>
              <a:r>
                <a:rPr lang="en-CA" sz="1200" b="1" dirty="0">
                  <a:solidFill>
                    <a:srgbClr val="000099"/>
                  </a:solidFill>
                  <a:latin typeface="Arial Narrow" pitchFamily="34" charset="0"/>
                </a:rPr>
                <a:t>PRACTICE</a:t>
              </a:r>
            </a:p>
            <a:p>
              <a:pPr algn="ctr"/>
              <a:r>
                <a:rPr lang="en-CA" sz="1200" b="1" dirty="0">
                  <a:solidFill>
                    <a:srgbClr val="000099"/>
                  </a:solidFill>
                  <a:latin typeface="Arial Narrow" pitchFamily="34" charset="0"/>
                </a:rPr>
                <a:t>GUIDELINE</a:t>
              </a:r>
              <a:endParaRPr lang="en-US" sz="1200" b="1" dirty="0">
                <a:solidFill>
                  <a:srgbClr val="000099"/>
                </a:solidFill>
                <a:latin typeface="Arial Narrow" pitchFamily="34" charset="0"/>
              </a:endParaRPr>
            </a:p>
          </p:txBody>
        </p:sp>
        <p:sp>
          <p:nvSpPr>
            <p:cNvPr id="36917" name="Line 56"/>
            <p:cNvSpPr>
              <a:spLocks noChangeShapeType="1"/>
            </p:cNvSpPr>
            <p:nvPr/>
          </p:nvSpPr>
          <p:spPr bwMode="auto">
            <a:xfrm>
              <a:off x="748" y="1117"/>
              <a:ext cx="0" cy="120"/>
            </a:xfrm>
            <a:prstGeom prst="line">
              <a:avLst/>
            </a:prstGeom>
            <a:noFill/>
            <a:ln w="38100">
              <a:solidFill>
                <a:schemeClr val="tx1"/>
              </a:solidFill>
              <a:round/>
              <a:headEnd/>
              <a:tailEnd type="triangle" w="med" len="med"/>
            </a:ln>
          </p:spPr>
          <p:txBody>
            <a:bodyPr/>
            <a:lstStyle/>
            <a:p>
              <a:endParaRPr lang="en-CA"/>
            </a:p>
          </p:txBody>
        </p:sp>
      </p:grpSp>
      <p:sp>
        <p:nvSpPr>
          <p:cNvPr id="2" name="TextBox 1"/>
          <p:cNvSpPr txBox="1"/>
          <p:nvPr/>
        </p:nvSpPr>
        <p:spPr>
          <a:xfrm>
            <a:off x="138113" y="4724400"/>
            <a:ext cx="2994025" cy="1692275"/>
          </a:xfrm>
          <a:prstGeom prst="rect">
            <a:avLst/>
          </a:prstGeom>
          <a:noFill/>
        </p:spPr>
        <p:txBody>
          <a:bodyPr wrap="none">
            <a:spAutoFit/>
          </a:bodyPr>
          <a:lstStyle/>
          <a:p>
            <a:pPr algn="l">
              <a:defRPr/>
            </a:pPr>
            <a:r>
              <a:rPr lang="en-US" sz="2000" dirty="0">
                <a:ea typeface="ＭＳ Ｐゴシック" charset="0"/>
                <a:cs typeface="ＭＳ Ｐゴシック" charset="0"/>
              </a:rPr>
              <a:t>Conceptual Framework</a:t>
            </a:r>
          </a:p>
          <a:p>
            <a:pPr algn="l">
              <a:defRPr/>
            </a:pPr>
            <a:endParaRPr lang="en-US" sz="2000" dirty="0">
              <a:ea typeface="ＭＳ Ｐゴシック" charset="0"/>
              <a:cs typeface="ＭＳ Ｐゴシック" charset="0"/>
            </a:endParaRPr>
          </a:p>
          <a:p>
            <a:pPr algn="l">
              <a:defRPr/>
            </a:pPr>
            <a:r>
              <a:rPr lang="en-US" sz="1600" dirty="0">
                <a:ea typeface="ＭＳ Ｐゴシック" charset="0"/>
                <a:cs typeface="ＭＳ Ｐゴシック" charset="0"/>
              </a:rPr>
              <a:t>Multiple case studies:</a:t>
            </a:r>
          </a:p>
          <a:p>
            <a:pPr marL="285750" indent="-285750" algn="l">
              <a:buFont typeface="Arial"/>
              <a:buChar char="•"/>
              <a:defRPr/>
            </a:pPr>
            <a:r>
              <a:rPr lang="en-US" sz="1600" dirty="0">
                <a:ea typeface="ＭＳ Ｐゴシック" charset="0"/>
                <a:cs typeface="ＭＳ Ｐゴシック" charset="0"/>
              </a:rPr>
              <a:t>4 Canadian ICUs</a:t>
            </a:r>
          </a:p>
          <a:p>
            <a:pPr marL="285750" indent="-285750" algn="l">
              <a:buFont typeface="Arial"/>
              <a:buChar char="•"/>
              <a:defRPr/>
            </a:pPr>
            <a:r>
              <a:rPr lang="en-US" sz="1600" dirty="0">
                <a:ea typeface="ＭＳ Ｐゴシック" charset="0"/>
                <a:cs typeface="ＭＳ Ｐゴシック" charset="0"/>
              </a:rPr>
              <a:t>28 Key informant interviews</a:t>
            </a:r>
          </a:p>
          <a:p>
            <a:pPr marL="285750" indent="-285750" algn="l">
              <a:buFont typeface="Arial"/>
              <a:buChar char="•"/>
              <a:defRPr/>
            </a:pPr>
            <a:r>
              <a:rPr lang="en-US" sz="1600" dirty="0">
                <a:ea typeface="ＭＳ Ｐゴシック" charset="0"/>
                <a:cs typeface="ＭＳ Ｐゴシック" charset="0"/>
              </a:rPr>
              <a:t>Qualitative analysis </a:t>
            </a:r>
          </a:p>
        </p:txBody>
      </p:sp>
      <p:sp>
        <p:nvSpPr>
          <p:cNvPr id="36868" name="Text Box 21"/>
          <p:cNvSpPr txBox="1">
            <a:spLocks noChangeArrowheads="1"/>
          </p:cNvSpPr>
          <p:nvPr/>
        </p:nvSpPr>
        <p:spPr bwMode="auto">
          <a:xfrm>
            <a:off x="4859338" y="6165850"/>
            <a:ext cx="4176712" cy="646113"/>
          </a:xfrm>
          <a:prstGeom prst="rect">
            <a:avLst/>
          </a:prstGeom>
          <a:noFill/>
          <a:ln w="9525">
            <a:noFill/>
            <a:miter lim="800000"/>
            <a:headEnd/>
            <a:tailEnd/>
          </a:ln>
        </p:spPr>
        <p:txBody>
          <a:bodyPr>
            <a:spAutoFit/>
          </a:bodyPr>
          <a:lstStyle/>
          <a:p>
            <a:r>
              <a:rPr lang="en-US" i="1" dirty="0">
                <a:latin typeface="Arial Narrow" pitchFamily="34" charset="0"/>
                <a:cs typeface="Arial" charset="0"/>
              </a:rPr>
              <a:t>Jones N et al J </a:t>
            </a:r>
            <a:r>
              <a:rPr lang="en-US" i="1" dirty="0" err="1">
                <a:latin typeface="Arial Narrow" pitchFamily="34" charset="0"/>
                <a:cs typeface="Arial" charset="0"/>
              </a:rPr>
              <a:t>Crit</a:t>
            </a:r>
            <a:r>
              <a:rPr lang="en-US" i="1" dirty="0">
                <a:latin typeface="Arial Narrow" pitchFamily="34" charset="0"/>
                <a:cs typeface="Arial" charset="0"/>
              </a:rPr>
              <a:t> Care 2008 </a:t>
            </a:r>
          </a:p>
          <a:p>
            <a:r>
              <a:rPr lang="en-US" i="1" dirty="0">
                <a:latin typeface="Arial Narrow" pitchFamily="34" charset="0"/>
                <a:cs typeface="Arial" charset="0"/>
              </a:rPr>
              <a:t>Cahill N et al JPEN 2010</a:t>
            </a:r>
          </a:p>
        </p:txBody>
      </p:sp>
      <p:sp>
        <p:nvSpPr>
          <p:cNvPr id="36869" name="Rectangle 2"/>
          <p:cNvSpPr txBox="1">
            <a:spLocks noChangeArrowheads="1"/>
          </p:cNvSpPr>
          <p:nvPr/>
        </p:nvSpPr>
        <p:spPr bwMode="auto">
          <a:xfrm>
            <a:off x="611188" y="-26988"/>
            <a:ext cx="8229600" cy="1143001"/>
          </a:xfrm>
          <a:prstGeom prst="rect">
            <a:avLst/>
          </a:prstGeom>
          <a:noFill/>
          <a:ln w="9525">
            <a:noFill/>
            <a:miter lim="800000"/>
            <a:headEnd/>
            <a:tailEnd/>
          </a:ln>
        </p:spPr>
        <p:txBody>
          <a:bodyPr/>
          <a:lstStyle/>
          <a:p>
            <a:pPr algn="ctr"/>
            <a:r>
              <a:rPr lang="en-US" sz="2800" dirty="0">
                <a:solidFill>
                  <a:srgbClr val="FFFF00"/>
                </a:solidFill>
                <a:latin typeface="Arial Black" pitchFamily="34" charset="0"/>
              </a:rPr>
              <a:t>Assessing Barriers to </a:t>
            </a:r>
            <a:br>
              <a:rPr lang="en-US" sz="2800" dirty="0">
                <a:solidFill>
                  <a:srgbClr val="FFFF00"/>
                </a:solidFill>
                <a:latin typeface="Arial Black" pitchFamily="34" charset="0"/>
              </a:rPr>
            </a:br>
            <a:r>
              <a:rPr lang="en-US" sz="2800" dirty="0">
                <a:solidFill>
                  <a:srgbClr val="FFFF00"/>
                </a:solidFill>
                <a:latin typeface="Arial Black" pitchFamily="34" charset="0"/>
              </a:rPr>
              <a:t>Guideline Adherence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244"/>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latin typeface="Calibri"/>
                <a:cs typeface="Calibri"/>
              </a:rPr>
              <a:t>Objectives</a:t>
            </a: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t>
            </a:r>
            <a:r>
              <a:rPr lang="en-CA" sz="2800" dirty="0">
                <a:solidFill>
                  <a:schemeClr val="bg2"/>
                </a:solidFill>
                <a:latin typeface="Arial" pitchFamily="34" charset="0"/>
                <a:cs typeface="Arial" pitchFamily="34" charset="0"/>
              </a:rPr>
              <a:t>optimal amounts of </a:t>
            </a:r>
            <a:r>
              <a:rPr lang="en-CA" sz="2800" dirty="0" smtClean="0">
                <a:solidFill>
                  <a:schemeClr val="bg2"/>
                </a:solidFill>
                <a:latin typeface="Arial" pitchFamily="34" charset="0"/>
                <a:cs typeface="Arial" pitchFamily="34" charset="0"/>
              </a:rPr>
              <a:t>protein/calories </a:t>
            </a:r>
            <a:br>
              <a:rPr lang="en-CA" sz="2800" dirty="0" smtClean="0">
                <a:solidFill>
                  <a:schemeClr val="bg2"/>
                </a:solidFill>
                <a:latin typeface="Arial" pitchFamily="34" charset="0"/>
                <a:cs typeface="Arial" pitchFamily="34" charset="0"/>
              </a:rPr>
            </a:br>
            <a:r>
              <a:rPr lang="en-CA" sz="2800" dirty="0" smtClean="0">
                <a:solidFill>
                  <a:schemeClr val="bg2"/>
                </a:solidFill>
                <a:latin typeface="Arial" pitchFamily="34" charset="0"/>
                <a:cs typeface="Arial" pitchFamily="34" charset="0"/>
              </a:rPr>
              <a:t>required </a:t>
            </a:r>
            <a:r>
              <a:rPr lang="en-CA" sz="2800" dirty="0">
                <a:solidFill>
                  <a:schemeClr val="bg2"/>
                </a:solidFill>
                <a:latin typeface="Arial" pitchFamily="34" charset="0"/>
                <a:cs typeface="Arial" pitchFamily="34" charset="0"/>
              </a:rPr>
              <a:t>for ICU </a:t>
            </a:r>
            <a:r>
              <a:rPr lang="en-CA" sz="2800" dirty="0" smtClean="0">
                <a:solidFill>
                  <a:schemeClr val="bg2"/>
                </a:solidFill>
                <a:latin typeface="Arial" pitchFamily="34" charset="0"/>
                <a:cs typeface="Arial" pitchFamily="34" charset="0"/>
              </a:rPr>
              <a:t>patients and the barriers to success</a:t>
            </a:r>
            <a:endParaRPr lang="en-CA" sz="2800" dirty="0">
              <a:solidFill>
                <a:schemeClr val="bg2"/>
              </a:solidFill>
              <a:latin typeface="Arial" pitchFamily="34" charset="0"/>
              <a:cs typeface="Arial" pitchFamily="34" charset="0"/>
            </a:endParaRP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several initiatives to improve nutrition delivery including the </a:t>
            </a:r>
            <a:r>
              <a:rPr lang="en-CA" sz="2800" dirty="0">
                <a:solidFill>
                  <a:schemeClr val="bg2"/>
                </a:solidFill>
                <a:latin typeface="Arial" pitchFamily="34" charset="0"/>
                <a:cs typeface="Arial" pitchFamily="34" charset="0"/>
              </a:rPr>
              <a:t>PEP </a:t>
            </a:r>
            <a:r>
              <a:rPr lang="en-CA" sz="2800" dirty="0" err="1">
                <a:solidFill>
                  <a:schemeClr val="bg2"/>
                </a:solidFill>
                <a:latin typeface="Arial" pitchFamily="34" charset="0"/>
                <a:cs typeface="Arial" pitchFamily="34" charset="0"/>
              </a:rPr>
              <a:t>uP</a:t>
            </a:r>
            <a:r>
              <a:rPr lang="en-CA" sz="2800" dirty="0">
                <a:solidFill>
                  <a:schemeClr val="bg2"/>
                </a:solidFill>
                <a:latin typeface="Arial" pitchFamily="34" charset="0"/>
                <a:cs typeface="Arial" pitchFamily="34" charset="0"/>
              </a:rPr>
              <a:t> </a:t>
            </a:r>
            <a:r>
              <a:rPr lang="en-CA" sz="2800" dirty="0" smtClean="0">
                <a:solidFill>
                  <a:schemeClr val="bg2"/>
                </a:solidFill>
                <a:latin typeface="Arial" pitchFamily="34" charset="0"/>
                <a:cs typeface="Arial" pitchFamily="34" charset="0"/>
              </a:rPr>
              <a:t>protocol and evidence for effectiveness</a:t>
            </a:r>
            <a:endParaRPr lang="en-CA" sz="2800" dirty="0">
              <a:solidFill>
                <a:schemeClr val="bg2"/>
              </a:solidFill>
              <a:latin typeface="Arial" pitchFamily="34" charset="0"/>
              <a:cs typeface="Arial" pitchFamily="34" charset="0"/>
            </a:endParaRP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 strategy to engage patients’ family members as advocates for best nutrition practice</a:t>
            </a:r>
            <a:endParaRPr lang="en-US" sz="2800" kern="1200" dirty="0">
              <a:solidFill>
                <a:srgbClr val="012B74"/>
              </a:solidFill>
              <a:latin typeface="Calibri"/>
              <a:cs typeface="Calibri"/>
            </a:endParaRPr>
          </a:p>
        </p:txBody>
      </p:sp>
      <p:pic>
        <p:nvPicPr>
          <p:cNvPr id="4"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187451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6" name="Chart 5"/>
          <p:cNvGraphicFramePr>
            <a:graphicFrameLocks/>
          </p:cNvGraphicFramePr>
          <p:nvPr/>
        </p:nvGraphicFramePr>
        <p:xfrm>
          <a:off x="-4572000" y="152400"/>
          <a:ext cx="14173200" cy="670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2286000" y="4876800"/>
            <a:ext cx="4572000" cy="707886"/>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spAutoFit/>
          </a:bodyPr>
          <a:lstStyle/>
          <a:p>
            <a:r>
              <a:rPr lang="en-CA" sz="2000" b="1" dirty="0">
                <a:solidFill>
                  <a:srgbClr val="012B74"/>
                </a:solidFill>
                <a:latin typeface="Arial" pitchFamily="34" charset="0"/>
                <a:cs typeface="Arial" pitchFamily="34" charset="0"/>
              </a:rPr>
              <a:t>The same thinking that got you into </a:t>
            </a:r>
            <a:br>
              <a:rPr lang="en-CA" sz="2000" b="1" dirty="0">
                <a:solidFill>
                  <a:srgbClr val="012B74"/>
                </a:solidFill>
                <a:latin typeface="Arial" pitchFamily="34" charset="0"/>
                <a:cs typeface="Arial" pitchFamily="34" charset="0"/>
              </a:rPr>
            </a:br>
            <a:r>
              <a:rPr lang="en-CA" sz="2000" b="1" dirty="0">
                <a:solidFill>
                  <a:srgbClr val="012B74"/>
                </a:solidFill>
                <a:latin typeface="Arial" pitchFamily="34" charset="0"/>
                <a:cs typeface="Arial" pitchFamily="34" charset="0"/>
              </a:rPr>
              <a:t>this mess won’t get you out of it!</a:t>
            </a:r>
          </a:p>
        </p:txBody>
      </p:sp>
      <p:sp>
        <p:nvSpPr>
          <p:cNvPr id="16386" name="Title 1"/>
          <p:cNvSpPr>
            <a:spLocks noGrp="1"/>
          </p:cNvSpPr>
          <p:nvPr>
            <p:ph type="title"/>
          </p:nvPr>
        </p:nvSpPr>
        <p:spPr>
          <a:xfrm>
            <a:off x="0" y="172200"/>
            <a:ext cx="9144000" cy="609600"/>
          </a:xfrm>
        </p:spPr>
        <p:txBody>
          <a:bodyPr/>
          <a:lstStyle/>
          <a:p>
            <a:pPr>
              <a:lnSpc>
                <a:spcPct val="85000"/>
              </a:lnSpc>
            </a:pPr>
            <a:r>
              <a:rPr lang="en-CA" sz="3200" dirty="0"/>
              <a:t>Can we do </a:t>
            </a:r>
            <a:r>
              <a:rPr lang="en-CA" sz="3200" dirty="0" smtClean="0"/>
              <a:t>better with our current feeding protocols?</a:t>
            </a:r>
            <a:endParaRPr lang="en-CA" sz="3200" dirty="0"/>
          </a:p>
        </p:txBody>
      </p:sp>
      <p:pic>
        <p:nvPicPr>
          <p:cNvPr id="16388" name="Picture 4" descr="think_outside_the_box_by_neho.jpg"/>
          <p:cNvPicPr>
            <a:picLocks noChangeAspect="1"/>
          </p:cNvPicPr>
          <p:nvPr/>
        </p:nvPicPr>
        <p:blipFill>
          <a:blip r:embed="rId4" cstate="print"/>
          <a:srcRect/>
          <a:stretch>
            <a:fillRect/>
          </a:stretch>
        </p:blipFill>
        <p:spPr bwMode="auto">
          <a:xfrm>
            <a:off x="2023732" y="797625"/>
            <a:ext cx="5096537" cy="3931920"/>
          </a:xfrm>
          <a:prstGeom prst="rect">
            <a:avLst/>
          </a:prstGeom>
          <a:noFill/>
          <a:ln w="6350">
            <a:solidFill>
              <a:srgbClr val="1AA4D5"/>
            </a:solidFill>
            <a:miter lim="800000"/>
            <a:headEnd/>
            <a:tailEnd/>
          </a:ln>
        </p:spPr>
      </p:pic>
      <p:pic>
        <p:nvPicPr>
          <p:cNvPr id="5"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0373" y="1319150"/>
            <a:ext cx="9052560" cy="3657600"/>
          </a:xfrm>
        </p:spPr>
        <p:txBody>
          <a:bodyPr anchor="ctr" anchorCtr="0"/>
          <a:lstStyle/>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Different feeding options based on hemodynamic </a:t>
            </a:r>
            <a:r>
              <a:rPr lang="en-US" sz="1800" kern="1200" dirty="0" smtClean="0">
                <a:solidFill>
                  <a:schemeClr val="bg2"/>
                </a:solidFill>
                <a:latin typeface="Arial" pitchFamily="34" charset="0"/>
                <a:cs typeface="Arial" pitchFamily="34" charset="0"/>
              </a:rPr>
              <a:t>stability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and suitability for high </a:t>
            </a:r>
            <a:r>
              <a:rPr lang="en-US" sz="1800" kern="1200" dirty="0">
                <a:solidFill>
                  <a:schemeClr val="bg2"/>
                </a:solidFill>
                <a:latin typeface="Arial" pitchFamily="34" charset="0"/>
                <a:cs typeface="Arial" pitchFamily="34" charset="0"/>
              </a:rPr>
              <a:t>volume </a:t>
            </a:r>
            <a:r>
              <a:rPr lang="en-US" sz="1800" kern="1200" dirty="0" err="1">
                <a:solidFill>
                  <a:schemeClr val="bg2"/>
                </a:solidFill>
                <a:latin typeface="Arial" pitchFamily="34" charset="0"/>
                <a:cs typeface="Arial" pitchFamily="34" charset="0"/>
              </a:rPr>
              <a:t>intragastric</a:t>
            </a:r>
            <a:r>
              <a:rPr lang="en-US" sz="1800" kern="1200" dirty="0">
                <a:solidFill>
                  <a:schemeClr val="bg2"/>
                </a:solidFill>
                <a:latin typeface="Arial" pitchFamily="34" charset="0"/>
                <a:cs typeface="Arial" pitchFamily="34" charset="0"/>
              </a:rPr>
              <a:t> feeds.</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In select patients, we start the EN </a:t>
            </a:r>
            <a:r>
              <a:rPr lang="en-US" sz="1800" kern="1200" dirty="0" smtClean="0">
                <a:solidFill>
                  <a:schemeClr val="bg2"/>
                </a:solidFill>
                <a:latin typeface="Arial" pitchFamily="34" charset="0"/>
                <a:cs typeface="Arial" pitchFamily="34" charset="0"/>
              </a:rPr>
              <a:t>immediately at </a:t>
            </a:r>
            <a:r>
              <a:rPr lang="en-US" sz="1800" kern="1200" dirty="0">
                <a:solidFill>
                  <a:schemeClr val="bg2"/>
                </a:solidFill>
                <a:latin typeface="Arial" pitchFamily="34" charset="0"/>
                <a:cs typeface="Arial" pitchFamily="34" charset="0"/>
              </a:rPr>
              <a:t>goal </a:t>
            </a:r>
            <a:r>
              <a:rPr lang="en-US" sz="1800" kern="1200" dirty="0" smtClean="0">
                <a:solidFill>
                  <a:schemeClr val="bg2"/>
                </a:solidFill>
                <a:latin typeface="Arial" pitchFamily="34" charset="0"/>
                <a:cs typeface="Arial" pitchFamily="34" charset="0"/>
              </a:rPr>
              <a:t>rate</a:t>
            </a:r>
            <a:r>
              <a:rPr lang="en-US" sz="1800" kern="1200" dirty="0">
                <a:solidFill>
                  <a:schemeClr val="bg2"/>
                </a:solidFill>
                <a:latin typeface="Arial" pitchFamily="34" charset="0"/>
                <a:cs typeface="Arial" pitchFamily="34" charset="0"/>
              </a:rPr>
              <a:t>,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not </a:t>
            </a:r>
            <a:r>
              <a:rPr lang="en-US" sz="1800" kern="1200" dirty="0">
                <a:solidFill>
                  <a:schemeClr val="bg2"/>
                </a:solidFill>
                <a:latin typeface="Arial" pitchFamily="34" charset="0"/>
                <a:cs typeface="Arial" pitchFamily="34" charset="0"/>
              </a:rPr>
              <a:t>at 25 ml/hr.</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We target a 24 hour volume of EN rather than an </a:t>
            </a:r>
            <a:r>
              <a:rPr lang="en-US" sz="1800" kern="1200" dirty="0" smtClean="0">
                <a:solidFill>
                  <a:schemeClr val="bg2"/>
                </a:solidFill>
                <a:latin typeface="Arial" pitchFamily="34" charset="0"/>
                <a:cs typeface="Arial" pitchFamily="34" charset="0"/>
              </a:rPr>
              <a:t>hourly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rate </a:t>
            </a:r>
            <a:r>
              <a:rPr lang="en-US" sz="1800" kern="1200" dirty="0">
                <a:solidFill>
                  <a:schemeClr val="bg2"/>
                </a:solidFill>
                <a:latin typeface="Arial" pitchFamily="34" charset="0"/>
                <a:cs typeface="Arial" pitchFamily="34" charset="0"/>
              </a:rPr>
              <a:t>and provide the nurse with the latitude </a:t>
            </a:r>
            <a:r>
              <a:rPr lang="en-US" sz="1800" kern="1200" dirty="0" smtClean="0">
                <a:solidFill>
                  <a:schemeClr val="bg2"/>
                </a:solidFill>
                <a:latin typeface="Arial" pitchFamily="34" charset="0"/>
                <a:cs typeface="Arial" pitchFamily="34" charset="0"/>
              </a:rPr>
              <a:t>to </a:t>
            </a:r>
            <a:r>
              <a:rPr lang="en-US" sz="1800" kern="1200" dirty="0">
                <a:solidFill>
                  <a:schemeClr val="bg2"/>
                </a:solidFill>
                <a:latin typeface="Arial" pitchFamily="34" charset="0"/>
                <a:cs typeface="Arial" pitchFamily="34" charset="0"/>
              </a:rPr>
              <a:t>increase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the </a:t>
            </a:r>
            <a:r>
              <a:rPr lang="en-US" sz="1800" kern="1200" dirty="0">
                <a:solidFill>
                  <a:schemeClr val="bg2"/>
                </a:solidFill>
                <a:latin typeface="Arial" pitchFamily="34" charset="0"/>
                <a:cs typeface="Arial" pitchFamily="34" charset="0"/>
              </a:rPr>
              <a:t>hourly rate to make up the 24 hour volume.</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Start with a semi elemental solution, progress to </a:t>
            </a:r>
            <a:r>
              <a:rPr lang="en-US" sz="1800" kern="1200" dirty="0" smtClean="0">
                <a:solidFill>
                  <a:schemeClr val="bg2"/>
                </a:solidFill>
                <a:latin typeface="Arial" pitchFamily="34" charset="0"/>
                <a:cs typeface="Arial" pitchFamily="34" charset="0"/>
              </a:rPr>
              <a:t>polymeric.</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Tolerate higher </a:t>
            </a:r>
            <a:r>
              <a:rPr lang="en-US" sz="1800" kern="1200" dirty="0" smtClean="0">
                <a:solidFill>
                  <a:schemeClr val="bg2"/>
                </a:solidFill>
                <a:latin typeface="Arial" pitchFamily="34" charset="0"/>
                <a:cs typeface="Arial" pitchFamily="34" charset="0"/>
              </a:rPr>
              <a:t>GRV* </a:t>
            </a:r>
            <a:r>
              <a:rPr lang="en-US" sz="1800" kern="1200" dirty="0">
                <a:solidFill>
                  <a:schemeClr val="bg2"/>
                </a:solidFill>
                <a:latin typeface="Arial" pitchFamily="34" charset="0"/>
                <a:cs typeface="Arial" pitchFamily="34" charset="0"/>
              </a:rPr>
              <a:t>threshold (300 ml or more</a:t>
            </a:r>
            <a:r>
              <a:rPr lang="en-US" sz="1800" kern="1200" dirty="0" smtClean="0">
                <a:solidFill>
                  <a:schemeClr val="bg2"/>
                </a:solidFill>
                <a:latin typeface="Arial" pitchFamily="34" charset="0"/>
                <a:cs typeface="Arial" pitchFamily="34" charset="0"/>
              </a:rPr>
              <a:t>).</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Motility agents and protein supplements are started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immediately, rather </a:t>
            </a:r>
            <a:r>
              <a:rPr lang="en-US" sz="1800" kern="1200" dirty="0">
                <a:solidFill>
                  <a:schemeClr val="bg2"/>
                </a:solidFill>
                <a:latin typeface="Arial" pitchFamily="34" charset="0"/>
                <a:cs typeface="Arial" pitchFamily="34" charset="0"/>
              </a:rPr>
              <a:t>than started when there is a problem.</a:t>
            </a:r>
          </a:p>
        </p:txBody>
      </p:sp>
      <p:sp>
        <p:nvSpPr>
          <p:cNvPr id="17411" name="Rectangle 4"/>
          <p:cNvSpPr>
            <a:spLocks noGrp="1" noChangeArrowheads="1"/>
          </p:cNvSpPr>
          <p:nvPr>
            <p:ph type="title" idx="4294967295"/>
          </p:nvPr>
        </p:nvSpPr>
        <p:spPr>
          <a:xfrm>
            <a:off x="0" y="164275"/>
            <a:ext cx="9144000" cy="814450"/>
          </a:xfrm>
        </p:spPr>
        <p:txBody>
          <a:bodyPr/>
          <a:lstStyle/>
          <a:p>
            <a:pPr>
              <a:lnSpc>
                <a:spcPct val="85000"/>
              </a:lnSpc>
            </a:pPr>
            <a:r>
              <a:rPr lang="en-US" sz="3000" dirty="0"/>
              <a:t>The Efficacy of Enhanced </a:t>
            </a:r>
            <a:r>
              <a:rPr lang="en-US" sz="3000" u="sng" dirty="0"/>
              <a:t>P</a:t>
            </a:r>
            <a:r>
              <a:rPr lang="en-US" sz="3000" dirty="0"/>
              <a:t>rotein-</a:t>
            </a:r>
            <a:r>
              <a:rPr lang="en-US" sz="3000" u="sng" dirty="0"/>
              <a:t>E</a:t>
            </a:r>
            <a:r>
              <a:rPr lang="en-US" sz="3000" dirty="0"/>
              <a:t>nergy </a:t>
            </a:r>
            <a:r>
              <a:rPr lang="en-US" sz="3000" u="sng" dirty="0" smtClean="0"/>
              <a:t>P</a:t>
            </a:r>
            <a:r>
              <a:rPr lang="en-US" sz="3000" dirty="0" smtClean="0"/>
              <a:t>rovision </a:t>
            </a:r>
            <a:br>
              <a:rPr lang="en-US" sz="3000" dirty="0" smtClean="0"/>
            </a:br>
            <a:r>
              <a:rPr lang="en-US" sz="3000" dirty="0" smtClean="0"/>
              <a:t>via </a:t>
            </a:r>
            <a:r>
              <a:rPr lang="en-US" sz="3000" dirty="0"/>
              <a:t>the Enteral Ro</a:t>
            </a:r>
            <a:r>
              <a:rPr lang="en-US" sz="3000" u="sng" dirty="0"/>
              <a:t>u</a:t>
            </a:r>
            <a:r>
              <a:rPr lang="en-US" sz="3000" dirty="0"/>
              <a:t>te in </a:t>
            </a:r>
            <a:r>
              <a:rPr lang="en-US" sz="3000" dirty="0" smtClean="0"/>
              <a:t>Critically Ill </a:t>
            </a:r>
            <a:r>
              <a:rPr lang="en-US" sz="3000" u="sng" dirty="0" smtClean="0"/>
              <a:t>P</a:t>
            </a:r>
            <a:r>
              <a:rPr lang="en-US" sz="3000" dirty="0" smtClean="0"/>
              <a:t>atients: </a:t>
            </a:r>
            <a:br>
              <a:rPr lang="en-US" sz="3000" dirty="0" smtClean="0"/>
            </a:br>
            <a:r>
              <a:rPr lang="en-US" sz="3000" dirty="0" smtClean="0"/>
              <a:t>The </a:t>
            </a:r>
            <a:r>
              <a:rPr lang="en-US" sz="3000" dirty="0"/>
              <a:t>PEP </a:t>
            </a:r>
            <a:r>
              <a:rPr lang="en-US" sz="3000" dirty="0" err="1"/>
              <a:t>u</a:t>
            </a:r>
            <a:r>
              <a:rPr lang="en-US" sz="3000" dirty="0" err="1" smtClean="0"/>
              <a:t>P</a:t>
            </a:r>
            <a:r>
              <a:rPr lang="en-US" sz="3000" dirty="0" smtClean="0"/>
              <a:t> </a:t>
            </a:r>
            <a:r>
              <a:rPr lang="en-US" sz="3000" dirty="0"/>
              <a:t>Protocol!</a:t>
            </a:r>
          </a:p>
        </p:txBody>
      </p:sp>
      <p:sp>
        <p:nvSpPr>
          <p:cNvPr id="17412" name="Text Box 5"/>
          <p:cNvSpPr txBox="1">
            <a:spLocks noChangeArrowheads="1"/>
          </p:cNvSpPr>
          <p:nvPr/>
        </p:nvSpPr>
        <p:spPr bwMode="auto">
          <a:xfrm>
            <a:off x="1577340" y="4983480"/>
            <a:ext cx="5989320" cy="411480"/>
          </a:xfrm>
          <a:prstGeom prst="rect">
            <a:avLst/>
          </a:prstGeom>
          <a:solidFill>
            <a:srgbClr val="1AA4D5"/>
          </a:solidFill>
          <a:ln w="12700">
            <a:noFill/>
            <a:miter lim="800000"/>
            <a:headEnd type="none" w="sm" len="sm"/>
            <a:tailEnd type="none" w="sm" len="sm"/>
          </a:ln>
          <a:effectLst/>
          <a:scene3d>
            <a:camera prst="orthographicFront">
              <a:rot lat="0" lon="0" rev="0"/>
            </a:camera>
            <a:lightRig rig="chilly" dir="t">
              <a:rot lat="0" lon="0" rev="18480000"/>
            </a:lightRig>
          </a:scene3d>
          <a:sp3d prstMaterial="clear">
            <a:bevelT h="63500"/>
          </a:sp3d>
        </p:spPr>
        <p:txBody>
          <a:bodyPr anchor="ctr" anchorCtr="0">
            <a:noAutofit/>
          </a:bodyPr>
          <a:lstStyle/>
          <a:p>
            <a:pPr>
              <a:spcBef>
                <a:spcPct val="50000"/>
              </a:spcBef>
            </a:pPr>
            <a:r>
              <a:rPr lang="en-US" sz="2000" b="1" dirty="0">
                <a:solidFill>
                  <a:srgbClr val="012B74"/>
                </a:solidFill>
                <a:latin typeface="Arial" pitchFamily="34" charset="0"/>
                <a:cs typeface="Arial" pitchFamily="34" charset="0"/>
              </a:rPr>
              <a:t>A major paradigm shift in how we feed </a:t>
            </a:r>
            <a:r>
              <a:rPr lang="en-US" sz="2000" b="1" dirty="0" err="1">
                <a:solidFill>
                  <a:srgbClr val="012B74"/>
                </a:solidFill>
                <a:latin typeface="Arial" pitchFamily="34" charset="0"/>
                <a:cs typeface="Arial" pitchFamily="34" charset="0"/>
              </a:rPr>
              <a:t>enterally</a:t>
            </a:r>
            <a:endParaRPr lang="en-US" sz="2000" b="1" dirty="0">
              <a:solidFill>
                <a:srgbClr val="012B74"/>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88875" y="1801289"/>
            <a:ext cx="2468880" cy="2693322"/>
          </a:xfrm>
          <a:prstGeom prst="rect">
            <a:avLst/>
          </a:prstGeom>
          <a:ln w="6350">
            <a:solidFill>
              <a:srgbClr val="1AA4D5"/>
            </a:solidFill>
          </a:ln>
          <a:effectLst/>
        </p:spPr>
      </p:pic>
      <p:sp>
        <p:nvSpPr>
          <p:cNvPr id="7" name="TextBox 3"/>
          <p:cNvSpPr txBox="1">
            <a:spLocks noChangeArrowheads="1"/>
          </p:cNvSpPr>
          <p:nvPr/>
        </p:nvSpPr>
        <p:spPr bwMode="auto">
          <a:xfrm>
            <a:off x="2126480" y="5404104"/>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2010;14(2):R78.</a:t>
            </a:r>
          </a:p>
        </p:txBody>
      </p:sp>
      <p:sp>
        <p:nvSpPr>
          <p:cNvPr id="8" name="TextBox 5"/>
          <p:cNvSpPr txBox="1">
            <a:spLocks noChangeArrowheads="1"/>
          </p:cNvSpPr>
          <p:nvPr/>
        </p:nvSpPr>
        <p:spPr bwMode="auto">
          <a:xfrm>
            <a:off x="74225" y="5404104"/>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GRV: gastric residual volume</a:t>
            </a:r>
          </a:p>
        </p:txBody>
      </p:sp>
      <p:pic>
        <p:nvPicPr>
          <p:cNvPr id="9"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1111" t="16000" r="27778" b="5778"/>
          <a:stretch>
            <a:fillRect/>
          </a:stretch>
        </p:blipFill>
        <p:spPr bwMode="auto">
          <a:xfrm>
            <a:off x="914400" y="0"/>
            <a:ext cx="56388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77240" y="1567940"/>
            <a:ext cx="7589520" cy="2470660"/>
          </a:xfrm>
          <a:prstGeom prst="rect">
            <a:avLst/>
          </a:prstGeom>
          <a:solidFill>
            <a:srgbClr val="1AA4D5"/>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31758" name="TextBox 13"/>
          <p:cNvSpPr txBox="1">
            <a:spLocks noChangeArrowheads="1"/>
          </p:cNvSpPr>
          <p:nvPr/>
        </p:nvSpPr>
        <p:spPr bwMode="auto">
          <a:xfrm>
            <a:off x="0" y="3725485"/>
            <a:ext cx="9144000" cy="1963515"/>
          </a:xfrm>
          <a:prstGeom prst="rect">
            <a:avLst/>
          </a:prstGeom>
          <a:noFill/>
          <a:ln w="9525">
            <a:noFill/>
            <a:miter lim="800000"/>
            <a:headEnd/>
            <a:tailEnd/>
          </a:ln>
        </p:spPr>
        <p:txBody>
          <a:bodyPr wrap="square" anchor="ctr" anchorCtr="1">
            <a:noAutofit/>
          </a:bodyPr>
          <a:lstStyle/>
          <a:p>
            <a:pPr marL="225425" indent="-225425" algn="l" eaLnBrk="1" hangingPunct="1">
              <a:spcBef>
                <a:spcPts val="1800"/>
              </a:spcBef>
              <a:spcAft>
                <a:spcPts val="0"/>
              </a:spcAft>
              <a:buClr>
                <a:srgbClr val="012B74"/>
              </a:buClr>
              <a:buFont typeface="Wingdings 2" pitchFamily="18" charset="2"/>
              <a:buChar char=""/>
              <a:defRPr/>
            </a:pPr>
            <a:r>
              <a:rPr lang="en-US" sz="1800" dirty="0" smtClean="0">
                <a:solidFill>
                  <a:schemeClr val="bg2"/>
                </a:solidFill>
                <a:latin typeface="Arial" pitchFamily="34" charset="0"/>
                <a:cs typeface="Arial" pitchFamily="34" charset="0"/>
              </a:rPr>
              <a:t>Protocol </a:t>
            </a:r>
            <a:r>
              <a:rPr lang="en-US" sz="1800" dirty="0">
                <a:solidFill>
                  <a:schemeClr val="bg2"/>
                </a:solidFill>
                <a:latin typeface="Arial" pitchFamily="34" charset="0"/>
                <a:cs typeface="Arial" pitchFamily="34" charset="0"/>
              </a:rPr>
              <a:t>utilized in all patient mechanically intubated within </a:t>
            </a:r>
            <a:r>
              <a:rPr lang="en-US" sz="1800" dirty="0" smtClean="0">
                <a:solidFill>
                  <a:schemeClr val="bg2"/>
                </a:solidFill>
                <a:latin typeface="Arial" pitchFamily="34" charset="0"/>
                <a:cs typeface="Arial" pitchFamily="34" charset="0"/>
              </a:rPr>
              <a:t/>
            </a:r>
            <a:br>
              <a:rPr lang="en-US" sz="1800" dirty="0" smtClean="0">
                <a:solidFill>
                  <a:schemeClr val="bg2"/>
                </a:solidFill>
                <a:latin typeface="Arial" pitchFamily="34" charset="0"/>
                <a:cs typeface="Arial" pitchFamily="34" charset="0"/>
              </a:rPr>
            </a:br>
            <a:r>
              <a:rPr lang="en-US" sz="1800" dirty="0" smtClean="0">
                <a:solidFill>
                  <a:schemeClr val="bg2"/>
                </a:solidFill>
                <a:latin typeface="Arial" pitchFamily="34" charset="0"/>
                <a:cs typeface="Arial" pitchFamily="34" charset="0"/>
              </a:rPr>
              <a:t>the first </a:t>
            </a:r>
            <a:r>
              <a:rPr lang="en-US" sz="1800" dirty="0">
                <a:solidFill>
                  <a:schemeClr val="bg2"/>
                </a:solidFill>
                <a:latin typeface="Arial" pitchFamily="34" charset="0"/>
                <a:cs typeface="Arial" pitchFamily="34" charset="0"/>
              </a:rPr>
              <a:t>6 </a:t>
            </a:r>
            <a:r>
              <a:rPr lang="en-US" sz="1800" dirty="0" smtClean="0">
                <a:solidFill>
                  <a:schemeClr val="bg2"/>
                </a:solidFill>
                <a:latin typeface="Arial" pitchFamily="34" charset="0"/>
                <a:cs typeface="Arial" pitchFamily="34" charset="0"/>
              </a:rPr>
              <a:t>hours </a:t>
            </a:r>
            <a:r>
              <a:rPr lang="en-US" sz="1800" dirty="0">
                <a:solidFill>
                  <a:schemeClr val="bg2"/>
                </a:solidFill>
                <a:latin typeface="Arial" pitchFamily="34" charset="0"/>
                <a:cs typeface="Arial" pitchFamily="34" charset="0"/>
              </a:rPr>
              <a:t>after ICU admission</a:t>
            </a:r>
          </a:p>
          <a:p>
            <a:pPr marL="225425" indent="-225425" algn="l" eaLnBrk="1" hangingPunct="1">
              <a:spcBef>
                <a:spcPts val="1800"/>
              </a:spcBef>
              <a:spcAft>
                <a:spcPts val="0"/>
              </a:spcAft>
              <a:buClr>
                <a:srgbClr val="012B74"/>
              </a:buClr>
              <a:buFont typeface="Wingdings 2" pitchFamily="18" charset="2"/>
              <a:buChar char=""/>
              <a:defRPr/>
            </a:pPr>
            <a:r>
              <a:rPr lang="en-US" sz="1800" dirty="0" smtClean="0">
                <a:solidFill>
                  <a:schemeClr val="bg2"/>
                </a:solidFill>
                <a:latin typeface="Arial" pitchFamily="34" charset="0"/>
                <a:cs typeface="Arial" pitchFamily="34" charset="0"/>
              </a:rPr>
              <a:t>Focus </a:t>
            </a:r>
            <a:r>
              <a:rPr lang="en-US" sz="1800" dirty="0">
                <a:solidFill>
                  <a:schemeClr val="bg2"/>
                </a:solidFill>
                <a:latin typeface="Arial" pitchFamily="34" charset="0"/>
                <a:cs typeface="Arial" pitchFamily="34" charset="0"/>
              </a:rPr>
              <a:t>on those who remained mechanically ventilated </a:t>
            </a:r>
            <a:r>
              <a:rPr lang="en-US" sz="1800" dirty="0" smtClean="0">
                <a:solidFill>
                  <a:schemeClr val="bg2"/>
                </a:solidFill>
                <a:latin typeface="Arial" pitchFamily="34" charset="0"/>
                <a:cs typeface="Arial" pitchFamily="34" charset="0"/>
              </a:rPr>
              <a:t>&gt; 72 hours</a:t>
            </a:r>
            <a:endParaRPr lang="en-US" sz="1800" dirty="0">
              <a:solidFill>
                <a:schemeClr val="bg2"/>
              </a:solidFill>
              <a:latin typeface="Arial" pitchFamily="34" charset="0"/>
              <a:cs typeface="Arial" pitchFamily="34" charset="0"/>
            </a:endParaRPr>
          </a:p>
        </p:txBody>
      </p:sp>
      <p:grpSp>
        <p:nvGrpSpPr>
          <p:cNvPr id="5" name="Group 4"/>
          <p:cNvGrpSpPr/>
          <p:nvPr/>
        </p:nvGrpSpPr>
        <p:grpSpPr>
          <a:xfrm>
            <a:off x="949525" y="1644139"/>
            <a:ext cx="7529950" cy="2343425"/>
            <a:chOff x="152399" y="1192662"/>
            <a:chExt cx="7529950" cy="2576788"/>
          </a:xfrm>
        </p:grpSpPr>
        <p:sp>
          <p:nvSpPr>
            <p:cNvPr id="31747" name="Oval 3"/>
            <p:cNvSpPr>
              <a:spLocks noChangeArrowheads="1"/>
            </p:cNvSpPr>
            <p:nvPr/>
          </p:nvSpPr>
          <p:spPr bwMode="auto">
            <a:xfrm>
              <a:off x="152399" y="2052844"/>
              <a:ext cx="1920240" cy="914400"/>
            </a:xfrm>
            <a:prstGeom prst="ellipse">
              <a:avLst/>
            </a:prstGeom>
            <a:solidFill>
              <a:srgbClr val="CEE15D"/>
            </a:solidFill>
            <a:ln w="9525" algn="ctr">
              <a:noFill/>
              <a:round/>
              <a:headEnd/>
              <a:tailEnd/>
            </a:ln>
            <a:effectLst/>
          </p:spPr>
          <p:txBody>
            <a:bodyPr anchor="ctr" anchorCtr="0"/>
            <a:lstStyle/>
            <a:p>
              <a:r>
                <a:rPr lang="en-US" b="1" dirty="0">
                  <a:solidFill>
                    <a:srgbClr val="012B74"/>
                  </a:solidFill>
                  <a:latin typeface="Arial" pitchFamily="34" charset="0"/>
                  <a:cs typeface="Arial" pitchFamily="34" charset="0"/>
                </a:rPr>
                <a:t>18 </a:t>
              </a:r>
              <a:r>
                <a:rPr lang="en-US" b="1" dirty="0" smtClean="0">
                  <a:solidFill>
                    <a:srgbClr val="012B74"/>
                  </a:solidFill>
                  <a:latin typeface="Arial" pitchFamily="34" charset="0"/>
                  <a:cs typeface="Arial" pitchFamily="34" charset="0"/>
                </a:rPr>
                <a:t>sites</a:t>
              </a:r>
              <a:endParaRPr lang="en-US" b="1" dirty="0">
                <a:solidFill>
                  <a:srgbClr val="012B74"/>
                </a:solidFill>
                <a:latin typeface="Arial" pitchFamily="34" charset="0"/>
                <a:cs typeface="Arial" pitchFamily="34" charset="0"/>
              </a:endParaRPr>
            </a:p>
          </p:txBody>
        </p:sp>
        <p:sp>
          <p:nvSpPr>
            <p:cNvPr id="31749" name="Right Arrow 5"/>
            <p:cNvSpPr>
              <a:spLocks noChangeArrowheads="1"/>
            </p:cNvSpPr>
            <p:nvPr/>
          </p:nvSpPr>
          <p:spPr bwMode="auto">
            <a:xfrm rot="18841998">
              <a:off x="1657312" y="1740763"/>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0" name="Right Arrow 7"/>
            <p:cNvSpPr>
              <a:spLocks noChangeArrowheads="1"/>
            </p:cNvSpPr>
            <p:nvPr/>
          </p:nvSpPr>
          <p:spPr bwMode="auto">
            <a:xfrm rot="2534893">
              <a:off x="1635106" y="3047275"/>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2" name="TextBox 10"/>
            <p:cNvSpPr txBox="1">
              <a:spLocks noChangeArrowheads="1"/>
            </p:cNvSpPr>
            <p:nvPr/>
          </p:nvSpPr>
          <p:spPr bwMode="auto">
            <a:xfrm>
              <a:off x="2703000" y="1192662"/>
              <a:ext cx="1219200" cy="461963"/>
            </a:xfrm>
            <a:prstGeom prst="rect">
              <a:avLst/>
            </a:prstGeom>
            <a:noFill/>
            <a:ln w="9525">
              <a:noFill/>
              <a:miter lim="800000"/>
              <a:headEnd/>
              <a:tailEnd/>
            </a:ln>
          </p:spPr>
          <p:txBody>
            <a:bodyPr>
              <a:spAutoFit/>
            </a:bodyPr>
            <a:lstStyle/>
            <a:p>
              <a:pPr algn="l"/>
              <a:r>
                <a:rPr lang="en-US" dirty="0" smtClean="0">
                  <a:solidFill>
                    <a:srgbClr val="012B74"/>
                  </a:solidFill>
                  <a:latin typeface="Arial" pitchFamily="34" charset="0"/>
                  <a:cs typeface="Arial" pitchFamily="34" charset="0"/>
                </a:rPr>
                <a:t>Control</a:t>
              </a:r>
              <a:endParaRPr lang="en-US" dirty="0">
                <a:solidFill>
                  <a:srgbClr val="012B74"/>
                </a:solidFill>
                <a:latin typeface="Arial" pitchFamily="34" charset="0"/>
                <a:cs typeface="Arial" pitchFamily="34" charset="0"/>
              </a:endParaRPr>
            </a:p>
          </p:txBody>
        </p:sp>
        <p:sp>
          <p:nvSpPr>
            <p:cNvPr id="31753" name="TextBox 11"/>
            <p:cNvSpPr txBox="1">
              <a:spLocks noChangeArrowheads="1"/>
            </p:cNvSpPr>
            <p:nvPr/>
          </p:nvSpPr>
          <p:spPr bwMode="auto">
            <a:xfrm>
              <a:off x="2703000" y="3312250"/>
              <a:ext cx="2438400" cy="457200"/>
            </a:xfrm>
            <a:prstGeom prst="rect">
              <a:avLst/>
            </a:prstGeom>
            <a:noFill/>
            <a:ln w="9525">
              <a:noFill/>
              <a:miter lim="800000"/>
              <a:headEnd/>
              <a:tailEnd/>
            </a:ln>
          </p:spPr>
          <p:txBody>
            <a:bodyPr>
              <a:spAutoFit/>
            </a:bodyPr>
            <a:lstStyle/>
            <a:p>
              <a:pPr algn="l"/>
              <a:r>
                <a:rPr lang="en-US" dirty="0">
                  <a:solidFill>
                    <a:srgbClr val="012B74"/>
                  </a:solidFill>
                  <a:latin typeface="Arial" pitchFamily="34" charset="0"/>
                  <a:cs typeface="Arial" pitchFamily="34" charset="0"/>
                </a:rPr>
                <a:t>Intervention</a:t>
              </a:r>
            </a:p>
          </p:txBody>
        </p:sp>
        <p:grpSp>
          <p:nvGrpSpPr>
            <p:cNvPr id="2" name="Group 1"/>
            <p:cNvGrpSpPr/>
            <p:nvPr/>
          </p:nvGrpSpPr>
          <p:grpSpPr>
            <a:xfrm>
              <a:off x="2614038" y="1968707"/>
              <a:ext cx="5068311" cy="1082675"/>
              <a:chOff x="2614038" y="1961425"/>
              <a:chExt cx="5068311" cy="1082675"/>
            </a:xfrm>
          </p:grpSpPr>
          <p:cxnSp>
            <p:nvCxnSpPr>
              <p:cNvPr id="31751" name="Straight Connector 9"/>
              <p:cNvCxnSpPr>
                <a:cxnSpLocks noChangeShapeType="1"/>
              </p:cNvCxnSpPr>
              <p:nvPr/>
            </p:nvCxnSpPr>
            <p:spPr bwMode="auto">
              <a:xfrm>
                <a:off x="3276600" y="3028225"/>
                <a:ext cx="3581400" cy="15875"/>
              </a:xfrm>
              <a:prstGeom prst="line">
                <a:avLst/>
              </a:prstGeom>
              <a:noFill/>
              <a:ln w="57150" algn="ctr">
                <a:solidFill>
                  <a:srgbClr val="CEE15D"/>
                </a:solidFill>
                <a:round/>
                <a:headEnd/>
                <a:tailEnd/>
              </a:ln>
            </p:spPr>
          </p:cxnSp>
          <p:cxnSp>
            <p:nvCxnSpPr>
              <p:cNvPr id="31754" name="Straight Arrow Connector 13"/>
              <p:cNvCxnSpPr>
                <a:cxnSpLocks noChangeShapeType="1"/>
              </p:cNvCxnSpPr>
              <p:nvPr/>
            </p:nvCxnSpPr>
            <p:spPr bwMode="auto">
              <a:xfrm>
                <a:off x="3276600" y="2586900"/>
                <a:ext cx="0" cy="457200"/>
              </a:xfrm>
              <a:prstGeom prst="straightConnector1">
                <a:avLst/>
              </a:prstGeom>
              <a:noFill/>
              <a:ln w="57150" algn="ctr">
                <a:solidFill>
                  <a:srgbClr val="CEE15D"/>
                </a:solidFill>
                <a:round/>
                <a:headEnd/>
                <a:tailEnd type="arrow" w="med" len="med"/>
              </a:ln>
            </p:spPr>
          </p:cxnSp>
          <p:cxnSp>
            <p:nvCxnSpPr>
              <p:cNvPr id="31755" name="Straight Arrow Connector 16"/>
              <p:cNvCxnSpPr>
                <a:cxnSpLocks noChangeShapeType="1"/>
              </p:cNvCxnSpPr>
              <p:nvPr/>
            </p:nvCxnSpPr>
            <p:spPr bwMode="auto">
              <a:xfrm>
                <a:off x="6858000" y="2586900"/>
                <a:ext cx="0" cy="457200"/>
              </a:xfrm>
              <a:prstGeom prst="straightConnector1">
                <a:avLst/>
              </a:prstGeom>
              <a:noFill/>
              <a:ln w="57150" algn="ctr">
                <a:solidFill>
                  <a:srgbClr val="CEE15D"/>
                </a:solidFill>
                <a:round/>
                <a:headEnd/>
                <a:tailEnd type="arrow" w="med" len="med"/>
              </a:ln>
            </p:spPr>
          </p:cxnSp>
          <p:sp>
            <p:nvSpPr>
              <p:cNvPr id="31756" name="TextBox 17"/>
              <p:cNvSpPr txBox="1">
                <a:spLocks noChangeArrowheads="1"/>
              </p:cNvSpPr>
              <p:nvPr/>
            </p:nvSpPr>
            <p:spPr bwMode="auto">
              <a:xfrm>
                <a:off x="2614038" y="2234163"/>
                <a:ext cx="1331912"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Baseline</a:t>
                </a:r>
              </a:p>
            </p:txBody>
          </p:sp>
          <p:sp>
            <p:nvSpPr>
              <p:cNvPr id="31757" name="TextBox 18"/>
              <p:cNvSpPr txBox="1">
                <a:spLocks noChangeArrowheads="1"/>
              </p:cNvSpPr>
              <p:nvPr/>
            </p:nvSpPr>
            <p:spPr bwMode="auto">
              <a:xfrm>
                <a:off x="6061512" y="2234163"/>
                <a:ext cx="1620837"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Follow-up</a:t>
                </a:r>
              </a:p>
            </p:txBody>
          </p:sp>
          <p:sp>
            <p:nvSpPr>
              <p:cNvPr id="31759" name="Text Box 16"/>
              <p:cNvSpPr txBox="1">
                <a:spLocks noChangeArrowheads="1"/>
              </p:cNvSpPr>
              <p:nvPr/>
            </p:nvSpPr>
            <p:spPr bwMode="auto">
              <a:xfrm>
                <a:off x="3771900" y="1961425"/>
                <a:ext cx="25908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Arial" pitchFamily="34" charset="0"/>
                    <a:cs typeface="Arial" pitchFamily="34" charset="0"/>
                  </a:rPr>
                  <a:t>6-9 months later</a:t>
                </a:r>
              </a:p>
            </p:txBody>
          </p:sp>
        </p:grpSp>
      </p:grpSp>
      <p:sp>
        <p:nvSpPr>
          <p:cNvPr id="19" name="Rectangle 9"/>
          <p:cNvSpPr>
            <a:spLocks noChangeArrowheads="1"/>
          </p:cNvSpPr>
          <p:nvPr/>
        </p:nvSpPr>
        <p:spPr bwMode="auto">
          <a:xfrm>
            <a:off x="0" y="169965"/>
            <a:ext cx="9144000" cy="824841"/>
          </a:xfrm>
          <a:prstGeom prst="rect">
            <a:avLst/>
          </a:prstGeom>
          <a:noFill/>
          <a:ln w="9525">
            <a:noFill/>
            <a:miter lim="800000"/>
            <a:headEnd/>
            <a:tailEnd/>
          </a:ln>
        </p:spPr>
        <p:txBody>
          <a:bodyPr wrap="square" anchor="t" anchorCtr="0">
            <a:spAutoFit/>
          </a:bodyPr>
          <a:lstStyle/>
          <a:p>
            <a:pPr defTabSz="457200">
              <a:lnSpc>
                <a:spcPct val="85000"/>
              </a:lnSpc>
            </a:pPr>
            <a:r>
              <a:rPr lang="en-US" sz="2800" b="1" dirty="0">
                <a:solidFill>
                  <a:srgbClr val="012B74"/>
                </a:solidFill>
                <a:latin typeface="Calibri"/>
                <a:cs typeface="Calibri"/>
              </a:rPr>
              <a:t>Efficacy of Enhanced </a:t>
            </a:r>
            <a:r>
              <a:rPr lang="en-US" sz="2800" b="1" u="sng" dirty="0" smtClean="0">
                <a:solidFill>
                  <a:srgbClr val="012B74"/>
                </a:solidFill>
                <a:latin typeface="Calibri"/>
                <a:cs typeface="Calibri"/>
              </a:rPr>
              <a:t>P</a:t>
            </a:r>
            <a:r>
              <a:rPr lang="en-US" sz="2800" b="1" dirty="0" smtClean="0">
                <a:solidFill>
                  <a:srgbClr val="012B74"/>
                </a:solidFill>
                <a:latin typeface="Calibri"/>
                <a:cs typeface="Calibri"/>
              </a:rPr>
              <a:t>rotein-</a:t>
            </a:r>
            <a:r>
              <a:rPr lang="en-US" sz="2800" b="1" u="sng" dirty="0" smtClean="0">
                <a:solidFill>
                  <a:srgbClr val="012B74"/>
                </a:solidFill>
                <a:latin typeface="Calibri"/>
                <a:cs typeface="Calibri"/>
              </a:rPr>
              <a:t>E</a:t>
            </a:r>
            <a:r>
              <a:rPr lang="en-US" sz="2800" b="1" dirty="0" smtClean="0">
                <a:solidFill>
                  <a:srgbClr val="012B74"/>
                </a:solidFill>
                <a:latin typeface="Calibri"/>
                <a:cs typeface="Calibri"/>
              </a:rPr>
              <a:t>nergy </a:t>
            </a:r>
            <a:r>
              <a:rPr lang="en-US" sz="2800" b="1" u="sng" dirty="0" smtClean="0">
                <a:solidFill>
                  <a:srgbClr val="012B74"/>
                </a:solidFill>
                <a:latin typeface="Calibri"/>
                <a:cs typeface="Calibri"/>
              </a:rPr>
              <a:t>P</a:t>
            </a:r>
            <a:r>
              <a:rPr lang="en-US" sz="2800" b="1" dirty="0" smtClean="0">
                <a:solidFill>
                  <a:srgbClr val="012B74"/>
                </a:solidFill>
                <a:latin typeface="Calibri"/>
                <a:cs typeface="Calibri"/>
              </a:rPr>
              <a:t>rovision via </a:t>
            </a:r>
            <a:r>
              <a:rPr lang="en-US" sz="2800" b="1" dirty="0">
                <a:solidFill>
                  <a:srgbClr val="012B74"/>
                </a:solidFill>
                <a:latin typeface="Calibri"/>
                <a:cs typeface="Calibri"/>
              </a:rPr>
              <a:t>the Enteral </a:t>
            </a:r>
            <a:r>
              <a:rPr lang="en-US" sz="2800" b="1" dirty="0" smtClean="0">
                <a:solidFill>
                  <a:srgbClr val="012B74"/>
                </a:solidFill>
                <a:latin typeface="Calibri"/>
                <a:cs typeface="Calibri"/>
              </a:rPr>
              <a:t>Ro</a:t>
            </a:r>
            <a:r>
              <a:rPr lang="en-US" sz="2800" b="1" u="sng" dirty="0" smtClean="0">
                <a:solidFill>
                  <a:srgbClr val="012B74"/>
                </a:solidFill>
                <a:latin typeface="Calibri"/>
                <a:cs typeface="Calibri"/>
              </a:rPr>
              <a:t>u</a:t>
            </a:r>
            <a:r>
              <a:rPr lang="en-US" sz="2800" b="1" dirty="0" smtClean="0">
                <a:solidFill>
                  <a:srgbClr val="012B74"/>
                </a:solidFill>
                <a:latin typeface="Calibri"/>
                <a:cs typeface="Calibri"/>
              </a:rPr>
              <a:t>te in Critically Ill </a:t>
            </a:r>
            <a:r>
              <a:rPr lang="en-US" sz="2800" b="1" u="sng" dirty="0">
                <a:solidFill>
                  <a:srgbClr val="012B74"/>
                </a:solidFill>
                <a:latin typeface="Calibri"/>
                <a:cs typeface="Calibri"/>
              </a:rPr>
              <a:t>P</a:t>
            </a:r>
            <a:r>
              <a:rPr lang="en-US" sz="2800" b="1" dirty="0">
                <a:solidFill>
                  <a:srgbClr val="012B74"/>
                </a:solidFill>
                <a:latin typeface="Calibri"/>
                <a:cs typeface="Calibri"/>
              </a:rPr>
              <a:t>atients: </a:t>
            </a:r>
            <a:r>
              <a:rPr lang="en-US" sz="2800" b="1" dirty="0" smtClean="0">
                <a:solidFill>
                  <a:srgbClr val="012B74"/>
                </a:solidFill>
                <a:latin typeface="Calibri"/>
                <a:cs typeface="Calibri"/>
              </a:rPr>
              <a:t>The </a:t>
            </a:r>
            <a:r>
              <a:rPr lang="en-US" sz="2800" b="1" dirty="0">
                <a:solidFill>
                  <a:srgbClr val="012B74"/>
                </a:solidFill>
                <a:latin typeface="Calibri"/>
                <a:cs typeface="Calibri"/>
              </a:rPr>
              <a:t>PEP </a:t>
            </a:r>
            <a:r>
              <a:rPr lang="en-US" sz="2800" b="1" dirty="0" err="1">
                <a:solidFill>
                  <a:srgbClr val="012B74"/>
                </a:solidFill>
                <a:latin typeface="Calibri"/>
                <a:cs typeface="Calibri"/>
              </a:rPr>
              <a:t>uP</a:t>
            </a:r>
            <a:r>
              <a:rPr lang="en-US" sz="2800" b="1" dirty="0">
                <a:solidFill>
                  <a:srgbClr val="012B74"/>
                </a:solidFill>
                <a:latin typeface="Calibri"/>
                <a:cs typeface="Calibri"/>
              </a:rPr>
              <a:t> </a:t>
            </a:r>
            <a:r>
              <a:rPr lang="en-US" sz="2800" b="1" dirty="0" smtClean="0">
                <a:solidFill>
                  <a:srgbClr val="012B74"/>
                </a:solidFill>
                <a:latin typeface="Calibri"/>
                <a:cs typeface="Calibri"/>
              </a:rPr>
              <a:t>Protocol</a:t>
            </a:r>
            <a:endParaRPr lang="en-US" sz="2800" b="1" dirty="0">
              <a:solidFill>
                <a:srgbClr val="012B74"/>
              </a:solidFill>
              <a:latin typeface="Calibri"/>
              <a:cs typeface="Calibri"/>
            </a:endParaRPr>
          </a:p>
        </p:txBody>
      </p:sp>
      <p:sp>
        <p:nvSpPr>
          <p:cNvPr id="20" name="Rectangle 19"/>
          <p:cNvSpPr/>
          <p:nvPr/>
        </p:nvSpPr>
        <p:spPr>
          <a:xfrm>
            <a:off x="1600200" y="990600"/>
            <a:ext cx="5852160" cy="45720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defTabSz="457200"/>
            <a:r>
              <a:rPr lang="en-US" b="1" dirty="0">
                <a:solidFill>
                  <a:srgbClr val="012B74"/>
                </a:solidFill>
                <a:latin typeface="Arial" pitchFamily="34" charset="0"/>
                <a:cs typeface="Arial" pitchFamily="34" charset="0"/>
              </a:rPr>
              <a:t>A </a:t>
            </a:r>
            <a:r>
              <a:rPr lang="en-US" b="1" dirty="0" smtClean="0">
                <a:solidFill>
                  <a:srgbClr val="012B74"/>
                </a:solidFill>
                <a:latin typeface="Arial" pitchFamily="34" charset="0"/>
                <a:cs typeface="Arial" pitchFamily="34" charset="0"/>
              </a:rPr>
              <a:t>multi-center </a:t>
            </a:r>
            <a:r>
              <a:rPr lang="en-US" b="1" dirty="0">
                <a:solidFill>
                  <a:srgbClr val="012B74"/>
                </a:solidFill>
                <a:latin typeface="Arial" pitchFamily="34" charset="0"/>
                <a:cs typeface="Arial" pitchFamily="34" charset="0"/>
              </a:rPr>
              <a:t>cluster randomized trial</a:t>
            </a:r>
          </a:p>
        </p:txBody>
      </p:sp>
      <p:sp>
        <p:nvSpPr>
          <p:cNvPr id="21" name="TextBox 20"/>
          <p:cNvSpPr txBox="1"/>
          <p:nvPr/>
        </p:nvSpPr>
        <p:spPr>
          <a:xfrm>
            <a:off x="5334000" y="5410200"/>
            <a:ext cx="3810000" cy="338554"/>
          </a:xfrm>
          <a:prstGeom prst="rect">
            <a:avLst/>
          </a:prstGeom>
          <a:noFill/>
        </p:spPr>
        <p:txBody>
          <a:bodyPr wrap="square" rtlCol="0">
            <a:spAutoFit/>
          </a:bodyPr>
          <a:lstStyle/>
          <a:p>
            <a:pPr algn="r"/>
            <a:r>
              <a:rPr lang="en-US" sz="1600" dirty="0" smtClean="0">
                <a:solidFill>
                  <a:schemeClr val="bg2"/>
                </a:solidFill>
              </a:rPr>
              <a:t>Heyland CCM Aug 2013</a:t>
            </a:r>
            <a:endParaRPr lang="en-US" sz="1600" dirty="0">
              <a:solidFill>
                <a:schemeClr val="bg2"/>
              </a:solidFill>
            </a:endParaRPr>
          </a:p>
        </p:txBody>
      </p:sp>
      <p:pic>
        <p:nvPicPr>
          <p:cNvPr id="22"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67250"/>
            <a:ext cx="9144000" cy="1143000"/>
          </a:xfrm>
        </p:spPr>
        <p:txBody>
          <a:bodyPr/>
          <a:lstStyle/>
          <a:p>
            <a:pPr>
              <a:lnSpc>
                <a:spcPct val="85000"/>
              </a:lnSpc>
            </a:pPr>
            <a:r>
              <a:rPr lang="en-US" sz="3800" dirty="0"/>
              <a:t>Research Questions</a:t>
            </a:r>
          </a:p>
        </p:txBody>
      </p:sp>
      <p:pic>
        <p:nvPicPr>
          <p:cNvPr id="30724" name="Picture 3" descr="question mark.jpg"/>
          <p:cNvPicPr>
            <a:picLocks noChangeAspect="1"/>
          </p:cNvPicPr>
          <p:nvPr/>
        </p:nvPicPr>
        <p:blipFill>
          <a:blip r:embed="rId4" cstate="print"/>
          <a:srcRect/>
          <a:stretch>
            <a:fillRect/>
          </a:stretch>
        </p:blipFill>
        <p:spPr bwMode="auto">
          <a:xfrm>
            <a:off x="7845625" y="152400"/>
            <a:ext cx="1188720" cy="1188720"/>
          </a:xfrm>
          <a:prstGeom prst="rect">
            <a:avLst/>
          </a:prstGeom>
          <a:noFill/>
          <a:ln w="9525">
            <a:noFill/>
            <a:miter lim="800000"/>
            <a:headEnd/>
            <a:tailEnd/>
          </a:ln>
        </p:spPr>
      </p:pic>
      <p:sp>
        <p:nvSpPr>
          <p:cNvPr id="30723" name="Content Placeholder 2"/>
          <p:cNvSpPr>
            <a:spLocks noGrp="1"/>
          </p:cNvSpPr>
          <p:nvPr>
            <p:ph idx="1"/>
          </p:nvPr>
        </p:nvSpPr>
        <p:spPr>
          <a:xfrm>
            <a:off x="0" y="609600"/>
            <a:ext cx="9144000" cy="5105400"/>
          </a:xfrm>
        </p:spPr>
        <p:txBody>
          <a:bodyPr anchor="ctr" anchorCtr="1"/>
          <a:lstStyle/>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Primary: </a:t>
            </a:r>
            <a:r>
              <a:rPr lang="en-US" sz="2200" kern="1200" dirty="0" smtClean="0">
                <a:solidFill>
                  <a:schemeClr val="bg2"/>
                </a:solidFill>
                <a:latin typeface="Arial" pitchFamily="34" charset="0"/>
                <a:cs typeface="Arial" pitchFamily="34" charset="0"/>
              </a:rPr>
              <a:t>What </a:t>
            </a:r>
            <a:r>
              <a:rPr lang="en-US" sz="2200" kern="1200" dirty="0">
                <a:solidFill>
                  <a:schemeClr val="bg2"/>
                </a:solidFill>
                <a:latin typeface="Arial" pitchFamily="34" charset="0"/>
                <a:cs typeface="Arial" pitchFamily="34" charset="0"/>
              </a:rPr>
              <a:t>is the effect of the new innovative </a:t>
            </a:r>
            <a:r>
              <a:rPr lang="en-US" sz="2200" kern="1200" dirty="0" smtClean="0">
                <a:solidFill>
                  <a:schemeClr val="bg2"/>
                </a:solidFill>
                <a:latin typeface="Arial" pitchFamily="34" charset="0"/>
                <a:cs typeface="Arial" pitchFamily="34" charset="0"/>
              </a:rPr>
              <a:t>feeding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protocol</a:t>
            </a:r>
            <a:r>
              <a:rPr lang="en-US" sz="2200" kern="1200" dirty="0">
                <a:solidFill>
                  <a:schemeClr val="bg2"/>
                </a:solidFill>
                <a:latin typeface="Arial" pitchFamily="34" charset="0"/>
                <a:cs typeface="Arial" pitchFamily="34" charset="0"/>
              </a:rPr>
              <a:t>, the Enhanced Protein-Energy </a:t>
            </a:r>
            <a:r>
              <a:rPr lang="en-US" sz="2200" kern="1200" dirty="0" smtClean="0">
                <a:solidFill>
                  <a:schemeClr val="bg2"/>
                </a:solidFill>
                <a:latin typeface="Arial" pitchFamily="34" charset="0"/>
                <a:cs typeface="Arial" pitchFamily="34" charset="0"/>
              </a:rPr>
              <a:t>Provision via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Enteral Route Feeding Protocol </a:t>
            </a:r>
            <a:r>
              <a:rPr lang="en-US" sz="2200" kern="1200" dirty="0" smtClean="0">
                <a:solidFill>
                  <a:schemeClr val="bg2"/>
                </a:solidFill>
                <a:latin typeface="Arial" pitchFamily="34" charset="0"/>
                <a:cs typeface="Arial" pitchFamily="34" charset="0"/>
              </a:rPr>
              <a:t>(</a:t>
            </a:r>
            <a:r>
              <a:rPr lang="en-US" sz="2200" kern="1200" dirty="0">
                <a:solidFill>
                  <a:schemeClr val="bg2"/>
                </a:solidFill>
                <a:latin typeface="Arial" pitchFamily="34" charset="0"/>
                <a:cs typeface="Arial" pitchFamily="34" charset="0"/>
              </a:rPr>
              <a:t>PEP </a:t>
            </a:r>
            <a:r>
              <a:rPr lang="en-US" sz="2200" kern="1200" dirty="0" err="1" smtClean="0">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a:t>
            </a:r>
            <a:r>
              <a:rPr lang="en-US" sz="2200" kern="1200" dirty="0" smtClean="0">
                <a:solidFill>
                  <a:schemeClr val="bg2"/>
                </a:solidFill>
                <a:latin typeface="Arial" pitchFamily="34" charset="0"/>
                <a:cs typeface="Arial" pitchFamily="34" charset="0"/>
              </a:rPr>
              <a:t>protocol),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combined </a:t>
            </a:r>
            <a:r>
              <a:rPr lang="en-US" sz="2200" kern="1200" dirty="0">
                <a:solidFill>
                  <a:schemeClr val="bg2"/>
                </a:solidFill>
                <a:latin typeface="Arial" pitchFamily="34" charset="0"/>
                <a:cs typeface="Arial" pitchFamily="34" charset="0"/>
              </a:rPr>
              <a:t>with a nursing educational intervention on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EN intake </a:t>
            </a:r>
            <a:r>
              <a:rPr lang="en-US" sz="2200" kern="1200" dirty="0">
                <a:solidFill>
                  <a:schemeClr val="bg2"/>
                </a:solidFill>
                <a:latin typeface="Arial" pitchFamily="34" charset="0"/>
                <a:cs typeface="Arial" pitchFamily="34" charset="0"/>
              </a:rPr>
              <a:t>compared to usual care? </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Secondary: What is the safety, feasibility and acceptability </a:t>
            </a:r>
            <a:r>
              <a:rPr lang="en-US" sz="2200" kern="1200" dirty="0" smtClean="0">
                <a:solidFill>
                  <a:schemeClr val="bg2"/>
                </a:solidFill>
                <a:latin typeface="Arial" pitchFamily="34" charset="0"/>
                <a:cs typeface="Arial" pitchFamily="34" charset="0"/>
              </a:rPr>
              <a:t>of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new PEP </a:t>
            </a:r>
            <a:r>
              <a:rPr lang="en-US" sz="2200" kern="1200" dirty="0" err="1">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protocol?</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Our hypothesis is that this aggressive feeding protocol combined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with </a:t>
            </a:r>
            <a:r>
              <a:rPr lang="en-US" sz="2200" kern="1200" dirty="0">
                <a:solidFill>
                  <a:schemeClr val="bg2"/>
                </a:solidFill>
                <a:latin typeface="Arial" pitchFamily="34" charset="0"/>
                <a:cs typeface="Arial" pitchFamily="34" charset="0"/>
              </a:rPr>
              <a:t>a nurse-directed nutrition educational intervention will be safe, acceptable, and effectively increase protein and energy delivery to critically ill patients</a:t>
            </a:r>
            <a:r>
              <a:rPr lang="en-US" sz="2200" kern="1200" dirty="0" smtClean="0">
                <a:solidFill>
                  <a:schemeClr val="bg2"/>
                </a:solidFill>
                <a:latin typeface="Arial" pitchFamily="34" charset="0"/>
                <a:cs typeface="Arial" pitchFamily="34" charset="0"/>
              </a:rPr>
              <a:t>.</a:t>
            </a:r>
            <a:endParaRPr lang="en-US" sz="2200" dirty="0" smtClean="0">
              <a:solidFill>
                <a:schemeClr val="bg2"/>
              </a:solidFill>
              <a:latin typeface="Calibri" pitchFamily="34" charset="0"/>
            </a:endParaRPr>
          </a:p>
        </p:txBody>
      </p:sp>
      <p:pic>
        <p:nvPicPr>
          <p:cNvPr id="5"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3" name="Group 49"/>
          <p:cNvGraphicFramePr>
            <a:graphicFrameLocks noGrp="1"/>
          </p:cNvGraphicFramePr>
          <p:nvPr>
            <p:extLst>
              <p:ext uri="{D42A27DB-BD31-4B8C-83A1-F6EECF244321}">
                <p14:modId xmlns="" xmlns:p14="http://schemas.microsoft.com/office/powerpoint/2010/main" val="1175924991"/>
              </p:ext>
            </p:extLst>
          </p:nvPr>
        </p:nvGraphicFramePr>
        <p:xfrm>
          <a:off x="182880" y="758562"/>
          <a:ext cx="8778240" cy="4791456"/>
        </p:xfrm>
        <a:graphic>
          <a:graphicData uri="http://schemas.openxmlformats.org/drawingml/2006/table">
            <a:tbl>
              <a:tblPr/>
              <a:tblGrid>
                <a:gridCol w="3779520"/>
                <a:gridCol w="4998720"/>
              </a:tblGrid>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Bedside Written Materials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Description</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EN initiation orders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Physician standardized order sheet for starting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Gastric feeding flow chart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ea typeface="Calibri" pitchFamily="34" charset="0"/>
                          <a:cs typeface="Arial" pitchFamily="34" charset="0"/>
                        </a:rPr>
                        <a:t>Flow diagram illustrating the procedure for management of gastric residual volumes.</a:t>
                      </a: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Volume-based feeding schedule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Table for determining goal rates of EN based on the 24 hour goal volume.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Daily monitoring checklist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Excel spreadsheet used to monitor the progress of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Materials to Increase Knowledge and Awareness</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Study information sheets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guidelines for implementation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Three versions of the sheets were developed targeted at nurses, physicians, and patients’ family, respectively.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PowerPoint presentations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how to implement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 long (30-40 minute) and short (10-15 minute) version were available.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Self-learning module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and case example to work through independently.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Posters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 variety of posters were available to hang in the ICU during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Frequently Asked Questions (FAQ) document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Document addresses common questions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Electronic reminder messages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Animated reminder messages about key elements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to be displayed on a monitor in the ICU.</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newsletters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circular with updates about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32813" name="TextBox 3"/>
          <p:cNvSpPr txBox="1">
            <a:spLocks noChangeArrowheads="1"/>
          </p:cNvSpPr>
          <p:nvPr/>
        </p:nvSpPr>
        <p:spPr bwMode="auto">
          <a:xfrm>
            <a:off x="0" y="169225"/>
            <a:ext cx="9144000" cy="540982"/>
          </a:xfrm>
          <a:prstGeom prst="rect">
            <a:avLst/>
          </a:prstGeom>
          <a:noFill/>
          <a:ln w="9525">
            <a:noFill/>
            <a:miter lim="800000"/>
            <a:headEnd/>
            <a:tailEnd/>
          </a:ln>
        </p:spPr>
        <p:txBody>
          <a:bodyPr wrap="square">
            <a:spAutoFit/>
          </a:bodyPr>
          <a:lstStyle/>
          <a:p>
            <a:pPr defTabSz="457200">
              <a:lnSpc>
                <a:spcPct val="85000"/>
              </a:lnSpc>
            </a:pPr>
            <a:r>
              <a:rPr lang="en-US" sz="3400" b="1" dirty="0">
                <a:solidFill>
                  <a:srgbClr val="012B74"/>
                </a:solidFill>
                <a:latin typeface="Calibri"/>
                <a:cs typeface="Calibri"/>
              </a:rPr>
              <a:t>Tools to Operationalize the PEP </a:t>
            </a:r>
            <a:r>
              <a:rPr lang="en-US" sz="3400" b="1" dirty="0" err="1">
                <a:solidFill>
                  <a:srgbClr val="012B74"/>
                </a:solidFill>
                <a:latin typeface="Calibri"/>
                <a:cs typeface="Calibri"/>
              </a:rPr>
              <a:t>uP</a:t>
            </a:r>
            <a:r>
              <a:rPr lang="en-US" sz="3400" b="1" dirty="0">
                <a:solidFill>
                  <a:srgbClr val="012B74"/>
                </a:solidFill>
                <a:latin typeface="Calibri"/>
                <a:cs typeface="Calibri"/>
              </a:rPr>
              <a:t> Protocol</a:t>
            </a:r>
          </a:p>
        </p:txBody>
      </p:sp>
      <p:pic>
        <p:nvPicPr>
          <p:cNvPr id="4"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72200"/>
            <a:ext cx="9144000" cy="609600"/>
          </a:xfrm>
        </p:spPr>
        <p:txBody>
          <a:bodyPr/>
          <a:lstStyle/>
          <a:p>
            <a:pPr>
              <a:lnSpc>
                <a:spcPct val="85000"/>
              </a:lnSpc>
            </a:pPr>
            <a:r>
              <a:rPr lang="en-US" altLang="zh-CN" sz="3800" dirty="0">
                <a:latin typeface="Calibri" pitchFamily="34" charset="0"/>
                <a:ea typeface="SimSun" pitchFamily="2" charset="-122"/>
                <a:cs typeface="Times New Roman" pitchFamily="18" charset="0"/>
              </a:rPr>
              <a:t>Analysis</a:t>
            </a:r>
            <a:endParaRPr lang="en-US" sz="3800" dirty="0">
              <a:latin typeface="Calibri" pitchFamily="34" charset="0"/>
              <a:ea typeface="SimSun" pitchFamily="2" charset="-122"/>
              <a:cs typeface="Times New Roman" pitchFamily="18" charset="0"/>
            </a:endParaRPr>
          </a:p>
        </p:txBody>
      </p:sp>
      <p:sp>
        <p:nvSpPr>
          <p:cNvPr id="33795" name="Content Placeholder 2"/>
          <p:cNvSpPr>
            <a:spLocks noGrp="1"/>
          </p:cNvSpPr>
          <p:nvPr>
            <p:ph idx="1"/>
          </p:nvPr>
        </p:nvSpPr>
        <p:spPr>
          <a:xfrm>
            <a:off x="0" y="673925"/>
            <a:ext cx="9144000" cy="4846320"/>
          </a:xfrm>
        </p:spPr>
        <p:txBody>
          <a:bodyPr anchor="ctr" anchorCtr="1"/>
          <a:lstStyle/>
          <a:p>
            <a:pPr marL="344488" indent="-344488" eaLnBrk="1" hangingPunct="1">
              <a:spcBef>
                <a:spcPts val="3000"/>
              </a:spcBef>
              <a:spcAft>
                <a:spcPts val="0"/>
              </a:spcAft>
              <a:buClr>
                <a:srgbClr val="012B74"/>
              </a:buClr>
              <a:buFont typeface="Wingdings 2" pitchFamily="18" charset="2"/>
              <a:buChar char=""/>
              <a:defRPr/>
            </a:pPr>
            <a:r>
              <a:rPr lang="en-US" altLang="zh-CN" sz="2800" kern="1200" dirty="0">
                <a:solidFill>
                  <a:schemeClr val="bg2"/>
                </a:solidFill>
                <a:latin typeface="Arial" pitchFamily="34" charset="0"/>
                <a:cs typeface="Arial" pitchFamily="34" charset="0"/>
              </a:rPr>
              <a:t>3 overall analyses: </a:t>
            </a:r>
          </a:p>
          <a:p>
            <a:pPr marL="747713" lvl="1" indent="-284163" eaLnBrk="1" hangingPunct="1">
              <a:spcBef>
                <a:spcPts val="3000"/>
              </a:spcBef>
              <a:spcAft>
                <a:spcPts val="0"/>
              </a:spcAft>
              <a:buClr>
                <a:srgbClr val="012B74"/>
              </a:buClr>
              <a:defRPr/>
            </a:pPr>
            <a:r>
              <a:rPr lang="en-US" altLang="zh-CN" sz="2400" dirty="0" smtClean="0">
                <a:solidFill>
                  <a:srgbClr val="000000"/>
                </a:solidFill>
                <a:latin typeface="Arial" pitchFamily="34" charset="0"/>
                <a:cs typeface="Arial" pitchFamily="34" charset="0"/>
              </a:rPr>
              <a:t>ITT* </a:t>
            </a:r>
            <a:r>
              <a:rPr lang="en-US" altLang="zh-CN" sz="2400" dirty="0">
                <a:solidFill>
                  <a:srgbClr val="000000"/>
                </a:solidFill>
                <a:latin typeface="Arial" pitchFamily="34" charset="0"/>
                <a:cs typeface="Arial" pitchFamily="34" charset="0"/>
              </a:rPr>
              <a:t>involving all patients (</a:t>
            </a:r>
            <a:r>
              <a:rPr lang="en-US" altLang="zh-CN" sz="2400" dirty="0" smtClean="0">
                <a:solidFill>
                  <a:srgbClr val="000000"/>
                </a:solidFill>
                <a:latin typeface="Arial" pitchFamily="34" charset="0"/>
                <a:cs typeface="Arial" pitchFamily="34" charset="0"/>
              </a:rPr>
              <a:t>n = 1,059</a:t>
            </a:r>
            <a:r>
              <a:rPr lang="en-US" altLang="zh-CN" sz="2400" dirty="0">
                <a:solidFill>
                  <a:srgbClr val="000000"/>
                </a:solidFill>
                <a:latin typeface="Arial" pitchFamily="34" charset="0"/>
                <a:cs typeface="Arial" pitchFamily="34" charset="0"/>
              </a:rPr>
              <a:t>)</a:t>
            </a: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Efficacy analysis involving only those that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remain </a:t>
            </a:r>
            <a:r>
              <a:rPr lang="en-US" altLang="zh-CN" sz="2400" dirty="0">
                <a:solidFill>
                  <a:srgbClr val="000000"/>
                </a:solidFill>
                <a:latin typeface="Arial" pitchFamily="34" charset="0"/>
                <a:cs typeface="Arial" pitchFamily="34" charset="0"/>
              </a:rPr>
              <a:t>mechanically ventilated for &gt; 72 hours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and </a:t>
            </a:r>
            <a:r>
              <a:rPr lang="en-US" altLang="zh-CN" sz="2400" dirty="0">
                <a:solidFill>
                  <a:srgbClr val="000000"/>
                </a:solidFill>
                <a:latin typeface="Arial" pitchFamily="34" charset="0"/>
                <a:cs typeface="Arial" pitchFamily="34" charset="0"/>
              </a:rPr>
              <a:t>receive </a:t>
            </a:r>
            <a:r>
              <a:rPr lang="en-US" altLang="zh-CN" sz="2400" dirty="0" smtClean="0">
                <a:solidFill>
                  <a:srgbClr val="000000"/>
                </a:solidFill>
                <a:latin typeface="Arial" pitchFamily="34" charset="0"/>
                <a:cs typeface="Arial" pitchFamily="34" charset="0"/>
              </a:rPr>
              <a:t>the </a:t>
            </a:r>
            <a:r>
              <a:rPr lang="en-US" altLang="zh-CN" sz="2400" dirty="0">
                <a:solidFill>
                  <a:srgbClr val="000000"/>
                </a:solidFill>
                <a:latin typeface="Arial" pitchFamily="34" charset="0"/>
                <a:cs typeface="Arial" pitchFamily="34" charset="0"/>
              </a:rPr>
              <a:t>PEP </a:t>
            </a:r>
            <a:r>
              <a:rPr lang="en-US" altLang="zh-CN" sz="2400" dirty="0" err="1">
                <a:solidFill>
                  <a:srgbClr val="000000"/>
                </a:solidFill>
                <a:latin typeface="Arial" pitchFamily="34" charset="0"/>
                <a:cs typeface="Arial" pitchFamily="34" charset="0"/>
              </a:rPr>
              <a:t>uP</a:t>
            </a:r>
            <a:r>
              <a:rPr lang="en-US" altLang="zh-CN" sz="2400" dirty="0">
                <a:solidFill>
                  <a:srgbClr val="000000"/>
                </a:solidFill>
                <a:latin typeface="Arial" pitchFamily="34" charset="0"/>
                <a:cs typeface="Arial" pitchFamily="34" charset="0"/>
              </a:rPr>
              <a:t> protocol (</a:t>
            </a:r>
            <a:r>
              <a:rPr lang="en-US" altLang="zh-CN" sz="2400" dirty="0" smtClean="0">
                <a:solidFill>
                  <a:srgbClr val="000000"/>
                </a:solidFill>
                <a:latin typeface="Arial" pitchFamily="34" charset="0"/>
                <a:cs typeface="Arial" pitchFamily="34" charset="0"/>
              </a:rPr>
              <a:t>n = 581)</a:t>
            </a:r>
            <a:endParaRPr lang="en-US" altLang="zh-CN" sz="2400" dirty="0">
              <a:solidFill>
                <a:srgbClr val="000000"/>
              </a:solidFill>
              <a:latin typeface="Arial" pitchFamily="34" charset="0"/>
              <a:cs typeface="Arial" pitchFamily="34" charset="0"/>
            </a:endParaRP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Those </a:t>
            </a:r>
            <a:r>
              <a:rPr lang="en-US" altLang="zh-CN" sz="2400" dirty="0" smtClean="0">
                <a:solidFill>
                  <a:srgbClr val="000000"/>
                </a:solidFill>
                <a:latin typeface="Arial" pitchFamily="34" charset="0"/>
                <a:cs typeface="Arial" pitchFamily="34" charset="0"/>
              </a:rPr>
              <a:t>initiated </a:t>
            </a:r>
            <a:r>
              <a:rPr lang="en-US" altLang="zh-CN" sz="2400" dirty="0">
                <a:solidFill>
                  <a:srgbClr val="000000"/>
                </a:solidFill>
                <a:latin typeface="Arial" pitchFamily="34" charset="0"/>
                <a:cs typeface="Arial" pitchFamily="34" charset="0"/>
              </a:rPr>
              <a:t>on volume-based </a:t>
            </a:r>
            <a:r>
              <a:rPr lang="en-US" altLang="zh-CN" sz="2400" dirty="0" smtClean="0">
                <a:solidFill>
                  <a:srgbClr val="000000"/>
                </a:solidFill>
                <a:latin typeface="Arial" pitchFamily="34" charset="0"/>
                <a:cs typeface="Arial" pitchFamily="34" charset="0"/>
              </a:rPr>
              <a:t>feeds</a:t>
            </a:r>
            <a:endParaRPr lang="en-US" altLang="zh-CN" sz="2400" dirty="0">
              <a:solidFill>
                <a:srgbClr val="000000"/>
              </a:solidFill>
              <a:latin typeface="Arial" pitchFamily="34" charset="0"/>
              <a:cs typeface="Arial" pitchFamily="34" charset="0"/>
            </a:endParaRPr>
          </a:p>
        </p:txBody>
      </p:sp>
      <p:sp>
        <p:nvSpPr>
          <p:cNvPr id="4" name="TextBox 5"/>
          <p:cNvSpPr txBox="1">
            <a:spLocks noChangeArrowheads="1"/>
          </p:cNvSpPr>
          <p:nvPr/>
        </p:nvSpPr>
        <p:spPr bwMode="auto">
          <a:xfrm>
            <a:off x="70264" y="5400300"/>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ITT: intention to treat</a:t>
            </a:r>
          </a:p>
        </p:txBody>
      </p:sp>
      <p:pic>
        <p:nvPicPr>
          <p:cNvPr id="5"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39939" name="TextBox 10"/>
          <p:cNvSpPr txBox="1">
            <a:spLocks noChangeArrowheads="1"/>
          </p:cNvSpPr>
          <p:nvPr/>
        </p:nvSpPr>
        <p:spPr bwMode="auto">
          <a:xfrm>
            <a:off x="2514600" y="1280160"/>
            <a:ext cx="4114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Calories Received/Prescribed</a:t>
            </a:r>
            <a:endParaRPr lang="en-US" sz="2000" b="1" dirty="0">
              <a:solidFill>
                <a:srgbClr val="012B74"/>
              </a:solidFill>
              <a:latin typeface="Arial" pitchFamily="34" charset="0"/>
              <a:cs typeface="Arial" pitchFamily="34" charset="0"/>
            </a:endParaRPr>
          </a:p>
        </p:txBody>
      </p:sp>
      <p:pic>
        <p:nvPicPr>
          <p:cNvPr id="39940" name="Picture 5"/>
          <p:cNvPicPr>
            <a:picLocks noChangeAspect="1" noChangeArrowheads="1"/>
          </p:cNvPicPr>
          <p:nvPr/>
        </p:nvPicPr>
        <p:blipFill>
          <a:blip r:embed="rId4" cstate="print"/>
          <a:srcRect t="3238" b="6476"/>
          <a:stretch>
            <a:fillRect/>
          </a:stretch>
        </p:blipFill>
        <p:spPr bwMode="auto">
          <a:xfrm>
            <a:off x="479906" y="1826200"/>
            <a:ext cx="8184188" cy="3736400"/>
          </a:xfrm>
          <a:prstGeom prst="rect">
            <a:avLst/>
          </a:prstGeom>
          <a:solidFill>
            <a:schemeClr val="tx1"/>
          </a:solidFill>
          <a:ln w="6350">
            <a:solidFill>
              <a:srgbClr val="1AA4D5"/>
            </a:solidFill>
            <a:miter lim="800000"/>
            <a:headEnd/>
            <a:tailEnd/>
          </a:ln>
        </p:spPr>
      </p:pic>
      <p:sp>
        <p:nvSpPr>
          <p:cNvPr id="5" name="TextBox 4"/>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value=0.001</a:t>
            </a:r>
            <a:endParaRPr lang="en-US" sz="700" dirty="0">
              <a:solidFill>
                <a:schemeClr val="bg2"/>
              </a:solidFill>
              <a:latin typeface="Arial(W1)" pitchFamily="34" charset="0"/>
            </a:endParaRPr>
          </a:p>
        </p:txBody>
      </p:sp>
      <p:sp>
        <p:nvSpPr>
          <p:cNvPr id="6" name="TextBox 5"/>
          <p:cNvSpPr txBox="1"/>
          <p:nvPr/>
        </p:nvSpPr>
        <p:spPr>
          <a:xfrm>
            <a:off x="70104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value=0.71</a:t>
            </a:r>
            <a:endParaRPr lang="en-US" sz="700" dirty="0">
              <a:solidFill>
                <a:schemeClr val="bg2"/>
              </a:solidFill>
              <a:latin typeface="Arial(W1)" pitchFamily="34" charset="0"/>
            </a:endParaRPr>
          </a:p>
        </p:txBody>
      </p:sp>
      <p:pic>
        <p:nvPicPr>
          <p:cNvPr id="7"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print"/>
          <a:srcRect t="3238" b="6476"/>
          <a:stretch>
            <a:fillRect/>
          </a:stretch>
        </p:blipFill>
        <p:spPr bwMode="auto">
          <a:xfrm>
            <a:off x="483293" y="1821811"/>
            <a:ext cx="8177415" cy="3740789"/>
          </a:xfrm>
          <a:prstGeom prst="rect">
            <a:avLst/>
          </a:prstGeom>
          <a:solidFill>
            <a:schemeClr val="tx1"/>
          </a:solidFill>
          <a:ln w="6350">
            <a:solidFill>
              <a:srgbClr val="1AA4D5"/>
            </a:solidFill>
            <a:miter lim="800000"/>
            <a:headEnd/>
            <a:tailEnd/>
          </a:ln>
        </p:spPr>
      </p:pic>
      <p:sp>
        <p:nvSpPr>
          <p:cNvPr id="5" name="TextBox 10"/>
          <p:cNvSpPr txBox="1">
            <a:spLocks noChangeArrowheads="1"/>
          </p:cNvSpPr>
          <p:nvPr/>
        </p:nvSpPr>
        <p:spPr bwMode="auto">
          <a:xfrm>
            <a:off x="2606040" y="1280160"/>
            <a:ext cx="39319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P</a:t>
            </a:r>
            <a:r>
              <a:rPr lang="en-US" sz="2000" b="1" dirty="0" smtClean="0">
                <a:solidFill>
                  <a:srgbClr val="012B74"/>
                </a:solidFill>
                <a:latin typeface="Arial" pitchFamily="34" charset="0"/>
                <a:cs typeface="Arial" pitchFamily="34" charset="0"/>
              </a:rPr>
              <a:t>rotein Received/Prescribed</a:t>
            </a:r>
            <a:endParaRPr lang="en-US" sz="2000" b="1" dirty="0">
              <a:solidFill>
                <a:srgbClr val="012B74"/>
              </a:solidFill>
              <a:latin typeface="Arial" pitchFamily="34" charset="0"/>
              <a:cs typeface="Arial" pitchFamily="34" charset="0"/>
            </a:endParaRPr>
          </a:p>
        </p:txBody>
      </p:sp>
      <p:sp>
        <p:nvSpPr>
          <p:cNvPr id="8" name="Title 1"/>
          <p:cNvSpPr>
            <a:spLocks noGrp="1"/>
          </p:cNvSpPr>
          <p:nvPr>
            <p:ph type="title"/>
          </p:nvPr>
        </p:nvSpPr>
        <p:spPr>
          <a:xfrm>
            <a:off x="0" y="160313"/>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6" name="TextBox 5"/>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value=0.005</a:t>
            </a:r>
            <a:endParaRPr lang="en-US" sz="700" dirty="0">
              <a:solidFill>
                <a:schemeClr val="bg2"/>
              </a:solidFill>
              <a:latin typeface="Arial(W1)" pitchFamily="34" charset="0"/>
            </a:endParaRPr>
          </a:p>
        </p:txBody>
      </p:sp>
      <p:sp>
        <p:nvSpPr>
          <p:cNvPr id="7" name="TextBox 6"/>
          <p:cNvSpPr txBox="1"/>
          <p:nvPr/>
        </p:nvSpPr>
        <p:spPr>
          <a:xfrm>
            <a:off x="69342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value=0.81</a:t>
            </a:r>
            <a:endParaRPr lang="en-US" sz="700" dirty="0">
              <a:solidFill>
                <a:schemeClr val="bg2"/>
              </a:solidFill>
              <a:latin typeface="Arial(W1)"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1143000"/>
          </a:xfrm>
        </p:spPr>
        <p:txBody>
          <a:bodyPr/>
          <a:lstStyle/>
          <a:p>
            <a:r>
              <a:rPr lang="en-US" sz="2800" dirty="0" smtClean="0">
                <a:latin typeface="Calibri" pitchFamily="34" charset="0"/>
              </a:rPr>
              <a:t>Early vs. Delayed EN:</a:t>
            </a:r>
            <a:br>
              <a:rPr lang="en-US" sz="2800" dirty="0" smtClean="0">
                <a:latin typeface="Calibri" pitchFamily="34" charset="0"/>
              </a:rPr>
            </a:br>
            <a:r>
              <a:rPr lang="en-US" sz="2800" dirty="0" smtClean="0">
                <a:latin typeface="Calibri" pitchFamily="34" charset="0"/>
              </a:rPr>
              <a:t> Effect on Infectious Complications</a:t>
            </a:r>
            <a:endParaRPr lang="en-CA" sz="2800" dirty="0" smtClean="0">
              <a:latin typeface="Calibri" pitchFamily="34" charset="0"/>
            </a:endParaRPr>
          </a:p>
        </p:txBody>
      </p:sp>
      <p:sp>
        <p:nvSpPr>
          <p:cNvPr id="43011" name="Rectangle 4"/>
          <p:cNvSpPr>
            <a:spLocks noChangeArrowheads="1"/>
          </p:cNvSpPr>
          <p:nvPr/>
        </p:nvSpPr>
        <p:spPr bwMode="auto">
          <a:xfrm>
            <a:off x="461963" y="2162175"/>
            <a:ext cx="9144000" cy="0"/>
          </a:xfrm>
          <a:prstGeom prst="rect">
            <a:avLst/>
          </a:prstGeom>
          <a:noFill/>
          <a:ln w="9525">
            <a:noFill/>
            <a:miter lim="800000"/>
            <a:headEnd/>
            <a:tailEnd/>
          </a:ln>
        </p:spPr>
        <p:txBody>
          <a:bodyPr>
            <a:spAutoFit/>
          </a:bodyPr>
          <a:lstStyle/>
          <a:p>
            <a:endParaRPr lang="en-CA"/>
          </a:p>
        </p:txBody>
      </p:sp>
      <p:sp>
        <p:nvSpPr>
          <p:cNvPr id="43012" name="Text Box 1027"/>
          <p:cNvSpPr txBox="1">
            <a:spLocks noChangeArrowheads="1"/>
          </p:cNvSpPr>
          <p:nvPr/>
        </p:nvSpPr>
        <p:spPr bwMode="auto">
          <a:xfrm>
            <a:off x="1447800" y="5334000"/>
            <a:ext cx="76200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8129" name="Picture 1"/>
          <p:cNvPicPr>
            <a:picLocks noChangeAspect="1" noChangeArrowheads="1"/>
          </p:cNvPicPr>
          <p:nvPr/>
        </p:nvPicPr>
        <p:blipFill>
          <a:blip r:embed="rId3" cstate="print"/>
          <a:srcRect/>
          <a:stretch>
            <a:fillRect/>
          </a:stretch>
        </p:blipFill>
        <p:spPr bwMode="auto">
          <a:xfrm>
            <a:off x="838200" y="990600"/>
            <a:ext cx="7448550" cy="4267200"/>
          </a:xfrm>
          <a:prstGeom prst="rect">
            <a:avLst/>
          </a:prstGeom>
          <a:noFill/>
          <a:ln w="9525">
            <a:noFill/>
            <a:miter lim="800000"/>
            <a:headEnd/>
            <a:tailEnd/>
          </a:ln>
          <a:effectLst/>
        </p:spPr>
      </p:pic>
      <p:pic>
        <p:nvPicPr>
          <p:cNvPr id="6"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457200" y="1466600"/>
            <a:ext cx="8229600" cy="417220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47106" name="Title 1"/>
          <p:cNvSpPr>
            <a:spLocks noGrp="1"/>
          </p:cNvSpPr>
          <p:nvPr>
            <p:ph type="title"/>
          </p:nvPr>
        </p:nvSpPr>
        <p:spPr>
          <a:xfrm>
            <a:off x="0" y="167250"/>
            <a:ext cx="9144000" cy="1143000"/>
          </a:xfrm>
        </p:spPr>
        <p:txBody>
          <a:bodyPr/>
          <a:lstStyle/>
          <a:p>
            <a:pPr>
              <a:lnSpc>
                <a:spcPct val="85000"/>
              </a:lnSpc>
            </a:pPr>
            <a:r>
              <a:rPr lang="en-CA" sz="3000" dirty="0">
                <a:latin typeface="Calibri" pitchFamily="34" charset="0"/>
                <a:ea typeface="SimSun" pitchFamily="2" charset="-122"/>
                <a:cs typeface="Times New Roman" pitchFamily="18" charset="0"/>
              </a:rPr>
              <a:t>Daily Proportion of Prescription Received by EN in </a:t>
            </a:r>
            <a:r>
              <a:rPr lang="en-CA" sz="3000" dirty="0" smtClean="0">
                <a:latin typeface="Calibri" pitchFamily="34" charset="0"/>
                <a:ea typeface="SimSun" pitchFamily="2" charset="-122"/>
                <a:cs typeface="Times New Roman" pitchFamily="18" charset="0"/>
              </a:rPr>
              <a:t>ITT,</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Efficacy </a:t>
            </a:r>
            <a:r>
              <a:rPr lang="en-CA" sz="3000" dirty="0">
                <a:latin typeface="Calibri" pitchFamily="34" charset="0"/>
                <a:ea typeface="SimSun" pitchFamily="2" charset="-122"/>
                <a:cs typeface="Times New Roman" pitchFamily="18" charset="0"/>
              </a:rPr>
              <a:t>and Full Volume Feeds S</a:t>
            </a:r>
            <a:r>
              <a:rPr lang="en-CA" sz="3000" dirty="0" smtClean="0">
                <a:latin typeface="Calibri" pitchFamily="34" charset="0"/>
                <a:ea typeface="SimSun" pitchFamily="2" charset="-122"/>
                <a:cs typeface="Times New Roman" pitchFamily="18" charset="0"/>
              </a:rPr>
              <a:t>ubgroups </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(Among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atients </a:t>
            </a:r>
            <a:r>
              <a:rPr lang="en-CA" sz="3000" dirty="0">
                <a:latin typeface="Calibri" pitchFamily="34" charset="0"/>
                <a:ea typeface="SimSun" pitchFamily="2" charset="-122"/>
                <a:cs typeface="Times New Roman" pitchFamily="18" charset="0"/>
              </a:rPr>
              <a:t>in the </a:t>
            </a:r>
            <a:r>
              <a:rPr lang="en-CA" sz="3000" dirty="0" smtClean="0">
                <a:latin typeface="Calibri" pitchFamily="34" charset="0"/>
                <a:ea typeface="SimSun" pitchFamily="2" charset="-122"/>
                <a:cs typeface="Times New Roman" pitchFamily="18" charset="0"/>
              </a:rPr>
              <a:t>Intervention </a:t>
            </a:r>
            <a:r>
              <a:rPr lang="en-CA" sz="3000" dirty="0">
                <a:latin typeface="Calibri" pitchFamily="34" charset="0"/>
                <a:ea typeface="SimSun" pitchFamily="2" charset="-122"/>
                <a:cs typeface="Times New Roman" pitchFamily="18" charset="0"/>
              </a:rPr>
              <a:t>F</a:t>
            </a:r>
            <a:r>
              <a:rPr lang="en-CA" sz="3000" dirty="0" smtClean="0">
                <a:latin typeface="Calibri" pitchFamily="34" charset="0"/>
                <a:ea typeface="SimSun" pitchFamily="2" charset="-122"/>
                <a:cs typeface="Times New Roman" pitchFamily="18" charset="0"/>
              </a:rPr>
              <a:t>ollow-up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hase</a:t>
            </a:r>
            <a:r>
              <a:rPr lang="en-CA" sz="3000" dirty="0">
                <a:latin typeface="Calibri" pitchFamily="34" charset="0"/>
                <a:ea typeface="SimSun" pitchFamily="2" charset="-122"/>
                <a:cs typeface="Times New Roman" pitchFamily="18" charset="0"/>
              </a:rPr>
              <a:t>)</a:t>
            </a:r>
            <a:endParaRPr lang="en-US" sz="3000" dirty="0">
              <a:latin typeface="Calibri" pitchFamily="34" charset="0"/>
              <a:ea typeface="SimSun" pitchFamily="2" charset="-122"/>
              <a:cs typeface="Times New Roman" pitchFamily="18" charset="0"/>
            </a:endParaRPr>
          </a:p>
        </p:txBody>
      </p:sp>
      <p:sp>
        <p:nvSpPr>
          <p:cNvPr id="471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solidFill>
                <a:srgbClr val="FFFF00"/>
              </a:solidFill>
            </a:endParaRPr>
          </a:p>
        </p:txBody>
      </p:sp>
      <p:pic>
        <p:nvPicPr>
          <p:cNvPr id="6" name="Picture 5"/>
          <p:cNvPicPr/>
          <p:nvPr/>
        </p:nvPicPr>
        <p:blipFill>
          <a:blip r:embed="rId4" cstate="print"/>
          <a:srcRect/>
          <a:stretch>
            <a:fillRect/>
          </a:stretch>
        </p:blipFill>
        <p:spPr bwMode="auto">
          <a:xfrm>
            <a:off x="457200" y="1447800"/>
            <a:ext cx="8305800" cy="4143829"/>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1722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Compliance with PEP </a:t>
            </a:r>
            <a:r>
              <a:rPr lang="en-US" sz="3400" dirty="0" err="1">
                <a:latin typeface="Calibri" pitchFamily="34" charset="0"/>
                <a:ea typeface="SimSun" pitchFamily="2" charset="-122"/>
                <a:cs typeface="Times New Roman" pitchFamily="18" charset="0"/>
              </a:rPr>
              <a:t>uP</a:t>
            </a:r>
            <a:r>
              <a:rPr lang="en-US" sz="3400" dirty="0">
                <a:latin typeface="Calibri" pitchFamily="34" charset="0"/>
                <a:ea typeface="SimSun" pitchFamily="2" charset="-122"/>
                <a:cs typeface="Times New Roman" pitchFamily="18" charset="0"/>
              </a:rPr>
              <a:t> Protocol </a:t>
            </a:r>
            <a:r>
              <a:rPr lang="en-US" sz="3400" dirty="0" smtClean="0">
                <a:latin typeface="Calibri" pitchFamily="34" charset="0"/>
                <a:ea typeface="SimSun" pitchFamily="2" charset="-122"/>
                <a:cs typeface="Times New Roman" pitchFamily="18" charset="0"/>
              </a:rPr>
              <a:t>Components </a:t>
            </a:r>
            <a:r>
              <a:rPr lang="en-US" sz="3400" dirty="0">
                <a:latin typeface="Calibri" pitchFamily="34" charset="0"/>
                <a:ea typeface="SimSun" pitchFamily="2" charset="-122"/>
                <a:cs typeface="Times New Roman" pitchFamily="18" charset="0"/>
              </a:rPr>
              <a:t>(All patients n = 1,059)</a:t>
            </a:r>
          </a:p>
        </p:txBody>
      </p:sp>
      <p:sp>
        <p:nvSpPr>
          <p:cNvPr id="10" name="Rectangle 9"/>
          <p:cNvSpPr/>
          <p:nvPr/>
        </p:nvSpPr>
        <p:spPr bwMode="auto">
          <a:xfrm>
            <a:off x="695705" y="1169560"/>
            <a:ext cx="7725131" cy="4248823"/>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5122" name="Chart 11"/>
          <p:cNvGraphicFramePr>
            <a:graphicFrameLocks/>
          </p:cNvGraphicFramePr>
          <p:nvPr>
            <p:extLst>
              <p:ext uri="{D42A27DB-BD31-4B8C-83A1-F6EECF244321}">
                <p14:modId xmlns="" xmlns:p14="http://schemas.microsoft.com/office/powerpoint/2010/main" val="3938777937"/>
              </p:ext>
            </p:extLst>
          </p:nvPr>
        </p:nvGraphicFramePr>
        <p:xfrm>
          <a:off x="850685" y="1175500"/>
          <a:ext cx="7653602" cy="4291740"/>
        </p:xfrm>
        <a:graphic>
          <a:graphicData uri="http://schemas.openxmlformats.org/presentationml/2006/ole">
            <p:oleObj spid="_x0000_s5356" name="Worksheet" r:id="rId5" imgW="8153535" imgH="4572034" progId="Excel.Sheet.8">
              <p:embed/>
            </p:oleObj>
          </a:graphicData>
        </a:graphic>
      </p:graphicFrame>
      <p:sp>
        <p:nvSpPr>
          <p:cNvPr id="5124" name="TextBox 6"/>
          <p:cNvSpPr txBox="1">
            <a:spLocks noChangeArrowheads="1"/>
          </p:cNvSpPr>
          <p:nvPr/>
        </p:nvSpPr>
        <p:spPr bwMode="auto">
          <a:xfrm rot="16200000">
            <a:off x="-883078" y="2846831"/>
            <a:ext cx="3487273" cy="346692"/>
          </a:xfrm>
          <a:prstGeom prst="rect">
            <a:avLst/>
          </a:prstGeom>
          <a:noFill/>
          <a:ln w="9525">
            <a:noFill/>
            <a:miter lim="800000"/>
            <a:headEnd/>
            <a:tailEnd/>
          </a:ln>
        </p:spPr>
        <p:txBody>
          <a:bodyPr wrap="square">
            <a:spAutoFit/>
          </a:bodyPr>
          <a:lstStyle/>
          <a:p>
            <a:r>
              <a:rPr lang="en-US" sz="1800" b="1" dirty="0" smtClean="0">
                <a:solidFill>
                  <a:schemeClr val="bg2"/>
                </a:solidFill>
                <a:latin typeface="Arial" charset="0"/>
              </a:rPr>
              <a:t>Percent </a:t>
            </a:r>
            <a:endParaRPr lang="en-US" sz="1800" b="1" dirty="0">
              <a:solidFill>
                <a:schemeClr val="bg2"/>
              </a:solidFill>
              <a:latin typeface="Arial" charset="0"/>
            </a:endParaRPr>
          </a:p>
        </p:txBody>
      </p:sp>
      <p:sp>
        <p:nvSpPr>
          <p:cNvPr id="5125" name="Rectangle 4"/>
          <p:cNvSpPr>
            <a:spLocks noChangeArrowheads="1"/>
          </p:cNvSpPr>
          <p:nvPr/>
        </p:nvSpPr>
        <p:spPr bwMode="auto">
          <a:xfrm>
            <a:off x="74225" y="5399938"/>
            <a:ext cx="8686800" cy="307777"/>
          </a:xfrm>
          <a:prstGeom prst="rect">
            <a:avLst/>
          </a:prstGeom>
          <a:noFill/>
          <a:ln w="9525">
            <a:noFill/>
            <a:miter lim="800000"/>
            <a:headEnd/>
            <a:tailEnd/>
          </a:ln>
        </p:spPr>
        <p:txBody>
          <a:bodyPr wrap="square" anchor="ctr">
            <a:spAutoFit/>
          </a:bodyPr>
          <a:lstStyle/>
          <a:p>
            <a:pPr algn="l">
              <a:tabLst>
                <a:tab pos="3352800" algn="l"/>
              </a:tabLst>
            </a:pPr>
            <a:r>
              <a:rPr lang="en-US" altLang="zh-CN" sz="1400" dirty="0">
                <a:solidFill>
                  <a:schemeClr val="bg2"/>
                </a:solidFill>
                <a:latin typeface="Arial" pitchFamily="34" charset="0"/>
                <a:ea typeface="SimSun" pitchFamily="2" charset="-122"/>
                <a:cs typeface="Arial" pitchFamily="34" charset="0"/>
              </a:rPr>
              <a:t>Difference in Intervention baseline vs. </a:t>
            </a:r>
            <a:r>
              <a:rPr lang="en-US" altLang="zh-CN" sz="1400" dirty="0" smtClean="0">
                <a:solidFill>
                  <a:schemeClr val="bg2"/>
                </a:solidFill>
                <a:latin typeface="Arial" pitchFamily="34" charset="0"/>
                <a:ea typeface="SimSun" pitchFamily="2" charset="-122"/>
                <a:cs typeface="Arial" pitchFamily="34" charset="0"/>
              </a:rPr>
              <a:t>follow </a:t>
            </a:r>
            <a:r>
              <a:rPr lang="en-US" altLang="zh-CN" sz="1400" dirty="0">
                <a:solidFill>
                  <a:schemeClr val="bg2"/>
                </a:solidFill>
                <a:latin typeface="Arial" pitchFamily="34" charset="0"/>
                <a:ea typeface="SimSun" pitchFamily="2" charset="-122"/>
                <a:cs typeface="Arial" pitchFamily="34" charset="0"/>
              </a:rPr>
              <a:t>up </a:t>
            </a:r>
            <a:r>
              <a:rPr lang="en-US" altLang="zh-CN" sz="1400" dirty="0" smtClean="0">
                <a:solidFill>
                  <a:schemeClr val="bg2"/>
                </a:solidFill>
                <a:latin typeface="Arial" pitchFamily="34" charset="0"/>
                <a:ea typeface="SimSun" pitchFamily="2" charset="-122"/>
                <a:cs typeface="Arial" pitchFamily="34" charset="0"/>
              </a:rPr>
              <a:t>and  </a:t>
            </a:r>
            <a:r>
              <a:rPr lang="en-US" altLang="zh-CN" sz="1400" dirty="0">
                <a:solidFill>
                  <a:schemeClr val="bg2"/>
                </a:solidFill>
                <a:latin typeface="Arial" pitchFamily="34" charset="0"/>
                <a:ea typeface="SimSun" pitchFamily="2" charset="-122"/>
                <a:cs typeface="Arial" pitchFamily="34" charset="0"/>
              </a:rPr>
              <a:t>vs. control all &lt;0.05</a:t>
            </a:r>
          </a:p>
        </p:txBody>
      </p:sp>
      <p:pic>
        <p:nvPicPr>
          <p:cNvPr id="7" name="Picture 8" descr="CC logo.png"/>
          <p:cNvPicPr>
            <a:picLocks noChangeAspect="1"/>
          </p:cNvPicPr>
          <p:nvPr/>
        </p:nvPicPr>
        <p:blipFill>
          <a:blip r:embed="rId6" cstate="print"/>
          <a:srcRect/>
          <a:stretch>
            <a:fillRect/>
          </a:stretch>
        </p:blipFill>
        <p:spPr bwMode="auto">
          <a:xfrm>
            <a:off x="0" y="5867400"/>
            <a:ext cx="3581400" cy="955847"/>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0" y="1166750"/>
            <a:ext cx="7772400" cy="443484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6" name="Chart 11"/>
          <p:cNvGraphicFramePr>
            <a:graphicFrameLocks noChangeAspect="1"/>
          </p:cNvGraphicFramePr>
          <p:nvPr>
            <p:extLst>
              <p:ext uri="{D42A27DB-BD31-4B8C-83A1-F6EECF244321}">
                <p14:modId xmlns="" xmlns:p14="http://schemas.microsoft.com/office/powerpoint/2010/main" val="2484844138"/>
              </p:ext>
            </p:extLst>
          </p:nvPr>
        </p:nvGraphicFramePr>
        <p:xfrm>
          <a:off x="820589" y="1164775"/>
          <a:ext cx="7749436" cy="4862856"/>
        </p:xfrm>
        <a:graphic>
          <a:graphicData uri="http://schemas.openxmlformats.org/presentationml/2006/ole">
            <p:oleObj spid="_x0000_s6285" name="Worksheet" r:id="rId5" imgW="7543935" imgH="4733873" progId="Excel.Sheet.8">
              <p:embed/>
            </p:oleObj>
          </a:graphicData>
        </a:graphic>
      </p:graphicFrame>
      <p:sp>
        <p:nvSpPr>
          <p:cNvPr id="7171" name="Title 1"/>
          <p:cNvSpPr>
            <a:spLocks noGrp="1"/>
          </p:cNvSpPr>
          <p:nvPr>
            <p:ph type="title"/>
          </p:nvPr>
        </p:nvSpPr>
        <p:spPr>
          <a:xfrm>
            <a:off x="0" y="165712"/>
            <a:ext cx="9144000" cy="758868"/>
          </a:xfrm>
        </p:spPr>
        <p:txBody>
          <a:bodyPr/>
          <a:lstStyle/>
          <a:p>
            <a:pPr>
              <a:lnSpc>
                <a:spcPct val="85000"/>
              </a:lnSpc>
            </a:pPr>
            <a:r>
              <a:rPr lang="en-US" sz="3800" dirty="0">
                <a:latin typeface="Calibri" pitchFamily="34" charset="0"/>
                <a:ea typeface="SimSun" pitchFamily="2" charset="-122"/>
                <a:cs typeface="Times New Roman" pitchFamily="18" charset="0"/>
              </a:rPr>
              <a:t>Complications </a:t>
            </a:r>
            <a:r>
              <a:rPr lang="en-US" sz="3800" dirty="0" smtClean="0">
                <a:latin typeface="Calibri" pitchFamily="34" charset="0"/>
                <a:ea typeface="SimSun" pitchFamily="2" charset="-122"/>
                <a:cs typeface="Times New Roman" pitchFamily="18" charset="0"/>
              </a:rPr>
              <a:t/>
            </a:r>
            <a:br>
              <a:rPr lang="en-US" sz="3800" dirty="0" smtClean="0">
                <a:latin typeface="Calibri" pitchFamily="34" charset="0"/>
                <a:ea typeface="SimSun" pitchFamily="2" charset="-122"/>
                <a:cs typeface="Times New Roman" pitchFamily="18" charset="0"/>
              </a:rPr>
            </a:br>
            <a:r>
              <a:rPr lang="en-US" sz="3000" dirty="0" smtClean="0">
                <a:latin typeface="Arial" pitchFamily="34" charset="0"/>
                <a:cs typeface="Arial" pitchFamily="34" charset="0"/>
              </a:rPr>
              <a:t>(All </a:t>
            </a:r>
            <a:r>
              <a:rPr lang="en-US" sz="3000" dirty="0">
                <a:latin typeface="Arial" pitchFamily="34" charset="0"/>
                <a:cs typeface="Arial" pitchFamily="34" charset="0"/>
              </a:rPr>
              <a:t>p</a:t>
            </a:r>
            <a:r>
              <a:rPr lang="en-US" sz="3000" dirty="0" smtClean="0">
                <a:latin typeface="Arial" pitchFamily="34" charset="0"/>
                <a:cs typeface="Arial" pitchFamily="34" charset="0"/>
              </a:rPr>
              <a:t>atients </a:t>
            </a:r>
            <a:r>
              <a:rPr lang="en-US" sz="3000" dirty="0">
                <a:latin typeface="Arial" pitchFamily="34" charset="0"/>
                <a:cs typeface="Arial" pitchFamily="34" charset="0"/>
              </a:rPr>
              <a:t>– </a:t>
            </a:r>
            <a:r>
              <a:rPr lang="en-US" sz="3000" dirty="0" smtClean="0">
                <a:latin typeface="Arial" pitchFamily="34" charset="0"/>
                <a:cs typeface="Arial" pitchFamily="34" charset="0"/>
              </a:rPr>
              <a:t>n = 1,059</a:t>
            </a:r>
            <a:r>
              <a:rPr lang="en-US" sz="3000" dirty="0">
                <a:latin typeface="Arial" pitchFamily="34" charset="0"/>
                <a:cs typeface="Arial" pitchFamily="34" charset="0"/>
              </a:rPr>
              <a:t>) </a:t>
            </a:r>
          </a:p>
        </p:txBody>
      </p:sp>
      <p:sp>
        <p:nvSpPr>
          <p:cNvPr id="7173" name="TextBox 4"/>
          <p:cNvSpPr txBox="1">
            <a:spLocks noChangeArrowheads="1"/>
          </p:cNvSpPr>
          <p:nvPr/>
        </p:nvSpPr>
        <p:spPr bwMode="auto">
          <a:xfrm>
            <a:off x="721425" y="5298375"/>
            <a:ext cx="1143000" cy="307777"/>
          </a:xfrm>
          <a:prstGeom prst="rect">
            <a:avLst/>
          </a:prstGeom>
          <a:noFill/>
          <a:ln w="9525">
            <a:noFill/>
            <a:miter lim="800000"/>
            <a:headEnd/>
            <a:tailEnd/>
          </a:ln>
        </p:spPr>
        <p:txBody>
          <a:bodyPr>
            <a:spAutoFit/>
          </a:bodyPr>
          <a:lstStyle/>
          <a:p>
            <a:pPr algn="l"/>
            <a:r>
              <a:rPr lang="en-US" sz="1400" i="1" dirty="0" smtClean="0">
                <a:solidFill>
                  <a:schemeClr val="bg2"/>
                </a:solidFill>
                <a:latin typeface="Arial" charset="0"/>
              </a:rPr>
              <a:t>p</a:t>
            </a:r>
            <a:r>
              <a:rPr lang="en-US" sz="1400" dirty="0" smtClean="0">
                <a:solidFill>
                  <a:schemeClr val="bg2"/>
                </a:solidFill>
                <a:latin typeface="Arial" charset="0"/>
              </a:rPr>
              <a:t> </a:t>
            </a:r>
            <a:r>
              <a:rPr lang="en-US" sz="1400" dirty="0">
                <a:solidFill>
                  <a:schemeClr val="bg2"/>
                </a:solidFill>
                <a:latin typeface="Arial" charset="0"/>
              </a:rPr>
              <a:t>&gt; 0.05</a:t>
            </a:r>
          </a:p>
        </p:txBody>
      </p:sp>
      <p:sp>
        <p:nvSpPr>
          <p:cNvPr id="7172" name="TextBox 6"/>
          <p:cNvSpPr txBox="1">
            <a:spLocks noChangeArrowheads="1"/>
          </p:cNvSpPr>
          <p:nvPr/>
        </p:nvSpPr>
        <p:spPr bwMode="auto">
          <a:xfrm rot="16200000">
            <a:off x="-1142117" y="3046909"/>
            <a:ext cx="4038600" cy="369332"/>
          </a:xfrm>
          <a:prstGeom prst="rect">
            <a:avLst/>
          </a:prstGeom>
          <a:noFill/>
          <a:ln w="9525">
            <a:noFill/>
            <a:miter lim="800000"/>
            <a:headEnd/>
            <a:tailEnd/>
          </a:ln>
        </p:spPr>
        <p:txBody>
          <a:bodyPr wrap="square">
            <a:spAutoFit/>
          </a:bodyPr>
          <a:lstStyle/>
          <a:p>
            <a:r>
              <a:rPr lang="en-US" sz="1800" b="1" dirty="0">
                <a:solidFill>
                  <a:schemeClr val="bg2"/>
                </a:solidFill>
                <a:latin typeface="Arial" charset="0"/>
              </a:rPr>
              <a:t>Percent</a:t>
            </a:r>
          </a:p>
        </p:txBody>
      </p:sp>
      <p:sp>
        <p:nvSpPr>
          <p:cNvPr id="12" name="TextBox 6"/>
          <p:cNvSpPr txBox="1">
            <a:spLocks noChangeArrowheads="1"/>
          </p:cNvSpPr>
          <p:nvPr/>
        </p:nvSpPr>
        <p:spPr bwMode="auto">
          <a:xfrm>
            <a:off x="1366650"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Vomiting</a:t>
            </a:r>
            <a:endParaRPr lang="en-US" sz="1600" b="1" dirty="0">
              <a:solidFill>
                <a:schemeClr val="bg2"/>
              </a:solidFill>
              <a:latin typeface="Arial" charset="0"/>
            </a:endParaRPr>
          </a:p>
        </p:txBody>
      </p:sp>
      <p:sp>
        <p:nvSpPr>
          <p:cNvPr id="13" name="TextBox 6"/>
          <p:cNvSpPr txBox="1">
            <a:spLocks noChangeArrowheads="1"/>
          </p:cNvSpPr>
          <p:nvPr/>
        </p:nvSpPr>
        <p:spPr bwMode="auto">
          <a:xfrm>
            <a:off x="3112326"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Regurgitation</a:t>
            </a:r>
            <a:endParaRPr lang="en-US" sz="1600" b="1" dirty="0">
              <a:solidFill>
                <a:schemeClr val="bg2"/>
              </a:solidFill>
              <a:latin typeface="Arial" charset="0"/>
            </a:endParaRPr>
          </a:p>
        </p:txBody>
      </p:sp>
      <p:sp>
        <p:nvSpPr>
          <p:cNvPr id="14" name="TextBox 6"/>
          <p:cNvSpPr txBox="1">
            <a:spLocks noChangeArrowheads="1"/>
          </p:cNvSpPr>
          <p:nvPr/>
        </p:nvSpPr>
        <p:spPr bwMode="auto">
          <a:xfrm>
            <a:off x="4788725" y="5152000"/>
            <a:ext cx="192024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Macro Aspiration</a:t>
            </a:r>
            <a:endParaRPr lang="en-US" sz="1600" b="1" dirty="0">
              <a:solidFill>
                <a:schemeClr val="bg2"/>
              </a:solidFill>
              <a:latin typeface="Arial" charset="0"/>
            </a:endParaRPr>
          </a:p>
        </p:txBody>
      </p:sp>
      <p:sp>
        <p:nvSpPr>
          <p:cNvPr id="15" name="TextBox 6"/>
          <p:cNvSpPr txBox="1">
            <a:spLocks noChangeArrowheads="1"/>
          </p:cNvSpPr>
          <p:nvPr/>
        </p:nvSpPr>
        <p:spPr bwMode="auto">
          <a:xfrm>
            <a:off x="6556177"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Pneumonia</a:t>
            </a:r>
            <a:endParaRPr lang="en-US" sz="1600" b="1" dirty="0">
              <a:solidFill>
                <a:schemeClr val="bg2"/>
              </a:solidFill>
              <a:latin typeface="Arial" charset="0"/>
            </a:endParaRPr>
          </a:p>
        </p:txBody>
      </p:sp>
      <p:sp>
        <p:nvSpPr>
          <p:cNvPr id="16" name="Rectangle 15"/>
          <p:cNvSpPr/>
          <p:nvPr/>
        </p:nvSpPr>
        <p:spPr bwMode="white">
          <a:xfrm>
            <a:off x="1712025" y="4966265"/>
            <a:ext cx="624840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pic>
        <p:nvPicPr>
          <p:cNvPr id="17" name="Picture 8" descr="CC logo.png"/>
          <p:cNvPicPr>
            <a:picLocks noChangeAspect="1"/>
          </p:cNvPicPr>
          <p:nvPr/>
        </p:nvPicPr>
        <p:blipFill>
          <a:blip r:embed="rId6" cstate="print"/>
          <a:srcRect/>
          <a:stretch>
            <a:fillRect/>
          </a:stretch>
        </p:blipFill>
        <p:spPr bwMode="auto">
          <a:xfrm>
            <a:off x="0" y="5867400"/>
            <a:ext cx="3581400" cy="955847"/>
          </a:xfrm>
          <a:prstGeom prst="rect">
            <a:avLst/>
          </a:prstGeom>
          <a:noFill/>
          <a:ln w="9525">
            <a:noFill/>
            <a:miter lim="800000"/>
            <a:headEnd/>
            <a:tailEnd/>
          </a:ln>
        </p:spPr>
      </p:pic>
    </p:spTree>
    <p:custDataLst>
      <p:tags r:id="rId2"/>
    </p:custDataLst>
    <p:extLst>
      <p:ext uri="{BB962C8B-B14F-4D97-AF65-F5344CB8AC3E}">
        <p14:creationId xmlns="" xmlns:p14="http://schemas.microsoft.com/office/powerpoint/2010/main" val="379363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64588"/>
            <a:ext cx="9144000" cy="642937"/>
          </a:xfrm>
        </p:spPr>
        <p:txBody>
          <a:bodyPr/>
          <a:lstStyle/>
          <a:p>
            <a:pPr>
              <a:lnSpc>
                <a:spcPct val="85000"/>
              </a:lnSpc>
            </a:pPr>
            <a:r>
              <a:rPr lang="en-CA" sz="3800" dirty="0">
                <a:latin typeface="Calibri" pitchFamily="34" charset="0"/>
                <a:ea typeface="SimSun" pitchFamily="2" charset="-122"/>
                <a:cs typeface="Times New Roman" pitchFamily="18" charset="0"/>
              </a:rPr>
              <a:t>Nurses’ Ratings of Acceptability</a:t>
            </a:r>
          </a:p>
        </p:txBody>
      </p:sp>
      <p:graphicFrame>
        <p:nvGraphicFramePr>
          <p:cNvPr id="183327" name="Group 31"/>
          <p:cNvGraphicFramePr>
            <a:graphicFrameLocks noGrp="1"/>
          </p:cNvGraphicFramePr>
          <p:nvPr>
            <p:ph idx="4294967295"/>
            <p:extLst>
              <p:ext uri="{D42A27DB-BD31-4B8C-83A1-F6EECF244321}">
                <p14:modId xmlns="" xmlns:p14="http://schemas.microsoft.com/office/powerpoint/2010/main" val="2049768746"/>
              </p:ext>
            </p:extLst>
          </p:nvPr>
        </p:nvGraphicFramePr>
        <p:xfrm>
          <a:off x="1120140" y="1340925"/>
          <a:ext cx="6903720" cy="2682240"/>
        </p:xfrm>
        <a:graphic>
          <a:graphicData uri="http://schemas.openxmlformats.org/drawingml/2006/table">
            <a:tbl>
              <a:tblPr/>
              <a:tblGrid>
                <a:gridCol w="5062728"/>
                <a:gridCol w="1840992"/>
              </a:tblGrid>
              <a:tr h="380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After 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Mean</a:t>
                      </a:r>
                      <a:r>
                        <a:rPr kumimoji="0" lang="en-CA" sz="1600" b="1" i="0" u="none" strike="noStrike" cap="none" normalizeH="0" baseline="0" dirty="0" smtClean="0">
                          <a:ln>
                            <a:noFill/>
                          </a:ln>
                          <a:solidFill>
                            <a:srgbClr val="012B74"/>
                          </a:solidFill>
                          <a:effectLst/>
                          <a:latin typeface="Arial" pitchFamily="34" charset="0"/>
                          <a:cs typeface="Arial" pitchFamily="34" charset="0"/>
                        </a:rPr>
                        <a:t> </a:t>
                      </a:r>
                      <a:r>
                        <a:rPr kumimoji="0" lang="en-CA" sz="2000" b="1" i="0" u="none" strike="noStrike" cap="none" normalizeH="0" baseline="0" dirty="0" smtClean="0">
                          <a:ln>
                            <a:noFill/>
                          </a:ln>
                          <a:solidFill>
                            <a:srgbClr val="012B74"/>
                          </a:solidFill>
                          <a:effectLst/>
                          <a:latin typeface="Arial" pitchFamily="34" charset="0"/>
                          <a:cs typeface="Arial" pitchFamily="34" charset="0"/>
                        </a:rPr>
                        <a:t>(Range)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24 hour volume based target</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at a high hourly rate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6.0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motility agents right away</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protein supplements right away</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9.0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Acceptability of the overall protocol </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48154" name="TextBox 4"/>
          <p:cNvSpPr txBox="1">
            <a:spLocks noChangeArrowheads="1"/>
          </p:cNvSpPr>
          <p:nvPr/>
        </p:nvSpPr>
        <p:spPr bwMode="auto">
          <a:xfrm>
            <a:off x="1371600" y="4545162"/>
            <a:ext cx="6400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smtClean="0">
                <a:solidFill>
                  <a:srgbClr val="012B74"/>
                </a:solidFill>
                <a:latin typeface="Arial" pitchFamily="34" charset="0"/>
                <a:cs typeface="Arial" pitchFamily="34" charset="0"/>
              </a:rPr>
              <a:t>1 = totally </a:t>
            </a:r>
            <a:r>
              <a:rPr lang="en-US" sz="2000" b="1" dirty="0">
                <a:solidFill>
                  <a:srgbClr val="012B74"/>
                </a:solidFill>
                <a:latin typeface="Arial" pitchFamily="34" charset="0"/>
                <a:cs typeface="Arial" pitchFamily="34" charset="0"/>
              </a:rPr>
              <a:t>unacceptable and </a:t>
            </a:r>
            <a:r>
              <a:rPr lang="en-US" sz="2000" b="1" dirty="0" smtClean="0">
                <a:solidFill>
                  <a:srgbClr val="012B74"/>
                </a:solidFill>
                <a:latin typeface="Arial" pitchFamily="34" charset="0"/>
                <a:cs typeface="Arial" pitchFamily="34" charset="0"/>
              </a:rPr>
              <a:t>10 = totally </a:t>
            </a:r>
            <a:r>
              <a:rPr lang="en-US" sz="2000" b="1" dirty="0">
                <a:solidFill>
                  <a:srgbClr val="012B74"/>
                </a:solidFill>
                <a:latin typeface="Arial" pitchFamily="34" charset="0"/>
                <a:cs typeface="Arial" pitchFamily="34" charset="0"/>
              </a:rPr>
              <a:t>acceptable</a:t>
            </a:r>
            <a:endParaRPr lang="en-CA" sz="2000" b="1" dirty="0">
              <a:solidFill>
                <a:srgbClr val="012B74"/>
              </a:solidFill>
              <a:latin typeface="Arial" pitchFamily="34" charset="0"/>
              <a:cs typeface="Arial" pitchFamily="34" charset="0"/>
            </a:endParaRPr>
          </a:p>
        </p:txBody>
      </p:sp>
      <p:pic>
        <p:nvPicPr>
          <p:cNvPr id="5"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63"/>
            <a:ext cx="9144000" cy="639762"/>
          </a:xfrm>
        </p:spPr>
        <p:txBody>
          <a:bodyPr>
            <a:normAutofit/>
          </a:bodyPr>
          <a:lstStyle/>
          <a:p>
            <a:pPr>
              <a:lnSpc>
                <a:spcPct val="85000"/>
              </a:lnSpc>
              <a:defRPr/>
            </a:pPr>
            <a:r>
              <a:rPr lang="en-US" sz="3800" dirty="0">
                <a:latin typeface="Calibri" pitchFamily="34" charset="0"/>
                <a:ea typeface="SimSun" pitchFamily="2" charset="-122"/>
                <a:cs typeface="Times New Roman" pitchFamily="18" charset="0"/>
              </a:rPr>
              <a:t>Usage of </a:t>
            </a:r>
            <a:r>
              <a:rPr lang="en-US" sz="3800" dirty="0" smtClean="0">
                <a:latin typeface="Calibri" pitchFamily="34" charset="0"/>
                <a:ea typeface="SimSun" pitchFamily="2" charset="-122"/>
                <a:cs typeface="Times New Roman" pitchFamily="18" charset="0"/>
              </a:rPr>
              <a:t>PEP </a:t>
            </a:r>
            <a:r>
              <a:rPr lang="en-US" sz="3800" dirty="0" err="1" smtClean="0">
                <a:latin typeface="Calibri" pitchFamily="34" charset="0"/>
                <a:ea typeface="SimSun" pitchFamily="2" charset="-122"/>
                <a:cs typeface="Times New Roman" pitchFamily="18" charset="0"/>
              </a:rPr>
              <a:t>uP</a:t>
            </a:r>
            <a:r>
              <a:rPr lang="en-US" sz="3800" dirty="0" smtClean="0">
                <a:latin typeface="Calibri" pitchFamily="34" charset="0"/>
                <a:ea typeface="SimSun" pitchFamily="2" charset="-122"/>
                <a:cs typeface="Times New Roman" pitchFamily="18" charset="0"/>
              </a:rPr>
              <a:t> </a:t>
            </a:r>
            <a:r>
              <a:rPr lang="en-US" sz="3800" dirty="0">
                <a:latin typeface="Calibri" pitchFamily="34" charset="0"/>
                <a:ea typeface="SimSun" pitchFamily="2" charset="-122"/>
                <a:cs typeface="Times New Roman" pitchFamily="18" charset="0"/>
              </a:rPr>
              <a:t>Training Components</a:t>
            </a:r>
          </a:p>
        </p:txBody>
      </p:sp>
      <p:graphicFrame>
        <p:nvGraphicFramePr>
          <p:cNvPr id="57394" name="Group 50"/>
          <p:cNvGraphicFramePr>
            <a:graphicFrameLocks noGrp="1"/>
          </p:cNvGraphicFramePr>
          <p:nvPr>
            <p:ph idx="1"/>
            <p:extLst>
              <p:ext uri="{D42A27DB-BD31-4B8C-83A1-F6EECF244321}">
                <p14:modId xmlns="" xmlns:p14="http://schemas.microsoft.com/office/powerpoint/2010/main" val="523087976"/>
              </p:ext>
            </p:extLst>
          </p:nvPr>
        </p:nvGraphicFramePr>
        <p:xfrm>
          <a:off x="365760" y="1163775"/>
          <a:ext cx="8412480" cy="3931780"/>
        </p:xfrm>
        <a:graphic>
          <a:graphicData uri="http://schemas.openxmlformats.org/drawingml/2006/table">
            <a:tbl>
              <a:tblPr/>
              <a:tblGrid>
                <a:gridCol w="3383280"/>
                <a:gridCol w="2667000"/>
                <a:gridCol w="236220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Training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of Respondents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Who Received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Somewhat Useful </a:t>
                      </a:r>
                      <a:br>
                        <a:rPr kumimoji="0" lang="en-US" sz="1800" b="1" i="0" u="none" strike="noStrike" cap="none" normalizeH="0" baseline="0" dirty="0" smtClean="0">
                          <a:ln>
                            <a:noFill/>
                          </a:ln>
                          <a:solidFill>
                            <a:srgbClr val="012B74"/>
                          </a:solidFill>
                          <a:effectLst/>
                          <a:latin typeface="Arial" pitchFamily="34" charset="0"/>
                          <a:cs typeface="Arial" pitchFamily="34" charset="0"/>
                        </a:rPr>
                      </a:br>
                      <a:r>
                        <a:rPr kumimoji="0" lang="en-US" sz="1800" b="1" i="0" u="none" strike="noStrike" cap="none" normalizeH="0" baseline="0" dirty="0" smtClean="0">
                          <a:ln>
                            <a:noFill/>
                          </a:ln>
                          <a:solidFill>
                            <a:srgbClr val="012B74"/>
                          </a:solidFill>
                          <a:effectLst/>
                          <a:latin typeface="Arial" pitchFamily="34" charset="0"/>
                          <a:cs typeface="Arial" pitchFamily="34" charset="0"/>
                        </a:rPr>
                        <a:t>+ Very Useful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critical care rounds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88.6%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by intranet or email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55.2%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inservices</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80.7%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small group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75.6%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1-on-1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28%</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77.7%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Self learning module</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76.2%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letter to staff</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Study posters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67.2%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Computer screensaver</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47.0%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pic>
        <p:nvPicPr>
          <p:cNvPr id="5"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69225"/>
            <a:ext cx="9144000" cy="762000"/>
          </a:xfrm>
        </p:spPr>
        <p:txBody>
          <a:bodyPr/>
          <a:lstStyle/>
          <a:p>
            <a:pPr>
              <a:lnSpc>
                <a:spcPct val="85000"/>
              </a:lnSpc>
              <a:defRPr/>
            </a:pPr>
            <a:r>
              <a:rPr lang="en-CA" sz="3800" dirty="0">
                <a:latin typeface="Calibri" pitchFamily="34" charset="0"/>
                <a:ea typeface="SimSun" pitchFamily="2" charset="-122"/>
                <a:cs typeface="Times New Roman" pitchFamily="18" charset="0"/>
              </a:rPr>
              <a:t>Barriers to </a:t>
            </a:r>
            <a:r>
              <a:rPr lang="en-CA" sz="3800" dirty="0" smtClean="0">
                <a:latin typeface="Calibri" pitchFamily="34" charset="0"/>
                <a:ea typeface="SimSun" pitchFamily="2" charset="-122"/>
                <a:cs typeface="Times New Roman" pitchFamily="18" charset="0"/>
              </a:rPr>
              <a:t>Implementation</a:t>
            </a:r>
            <a:endParaRPr lang="en-CA" sz="3800" dirty="0">
              <a:latin typeface="Calibri" pitchFamily="34" charset="0"/>
              <a:ea typeface="SimSun" pitchFamily="2" charset="-122"/>
              <a:cs typeface="Times New Roman" pitchFamily="18" charset="0"/>
            </a:endParaRPr>
          </a:p>
        </p:txBody>
      </p:sp>
      <p:sp>
        <p:nvSpPr>
          <p:cNvPr id="55299" name="Content Placeholder 2"/>
          <p:cNvSpPr>
            <a:spLocks noGrp="1"/>
          </p:cNvSpPr>
          <p:nvPr>
            <p:ph idx="4294967295"/>
          </p:nvPr>
        </p:nvSpPr>
        <p:spPr>
          <a:xfrm>
            <a:off x="1645920" y="914400"/>
            <a:ext cx="5852160" cy="1623950"/>
          </a:xfrm>
        </p:spPr>
        <p:txBody>
          <a:bodyPr anchor="t" anchorCtr="0"/>
          <a:lstStyle/>
          <a:p>
            <a:pPr marL="344488" indent="-344488"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Difficulties embed into </a:t>
            </a:r>
            <a:r>
              <a:rPr lang="en-CA" sz="2700" dirty="0" smtClean="0">
                <a:solidFill>
                  <a:srgbClr val="000000"/>
                </a:solidFill>
                <a:latin typeface="Arial" pitchFamily="34" charset="0"/>
                <a:cs typeface="Arial" pitchFamily="34" charset="0"/>
              </a:rPr>
              <a:t>EMR*</a:t>
            </a:r>
            <a:endParaRPr lang="en-CA" sz="2700" dirty="0">
              <a:solidFill>
                <a:srgbClr val="000000"/>
              </a:solidFill>
              <a:latin typeface="Arial" pitchFamily="34" charset="0"/>
              <a:cs typeface="Arial" pitchFamily="34" charset="0"/>
            </a:endParaRPr>
          </a:p>
          <a:p>
            <a:pPr marL="344488" indent="-344488" eaLnBrk="1" hangingPunct="1">
              <a:spcBef>
                <a:spcPts val="1200"/>
              </a:spcBef>
              <a:spcAft>
                <a:spcPts val="0"/>
              </a:spcAft>
              <a:buClr>
                <a:srgbClr val="012B74"/>
              </a:buClr>
              <a:buFont typeface="Wingdings 2" pitchFamily="18" charset="2"/>
              <a:buChar char=""/>
              <a:defRPr/>
            </a:pPr>
            <a:r>
              <a:rPr lang="en-CA" sz="2700" dirty="0" smtClean="0">
                <a:solidFill>
                  <a:srgbClr val="000000"/>
                </a:solidFill>
                <a:latin typeface="Arial" pitchFamily="34" charset="0"/>
                <a:cs typeface="Arial" pitchFamily="34" charset="0"/>
              </a:rPr>
              <a:t>Non-comprehensive </a:t>
            </a:r>
            <a:r>
              <a:rPr lang="en-CA" sz="2700" dirty="0">
                <a:solidFill>
                  <a:srgbClr val="000000"/>
                </a:solidFill>
                <a:latin typeface="Arial" pitchFamily="34" charset="0"/>
                <a:cs typeface="Arial" pitchFamily="34" charset="0"/>
              </a:rPr>
              <a:t>dissemination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of educational </a:t>
            </a:r>
            <a:r>
              <a:rPr lang="en-CA" sz="2700" dirty="0">
                <a:solidFill>
                  <a:srgbClr val="000000"/>
                </a:solidFill>
                <a:latin typeface="Arial" pitchFamily="34" charset="0"/>
                <a:cs typeface="Arial" pitchFamily="34" charset="0"/>
              </a:rPr>
              <a:t>tools</a:t>
            </a:r>
          </a:p>
        </p:txBody>
      </p:sp>
      <p:sp>
        <p:nvSpPr>
          <p:cNvPr id="5" name="Content Placeholder 2"/>
          <p:cNvSpPr txBox="1">
            <a:spLocks/>
          </p:cNvSpPr>
          <p:nvPr/>
        </p:nvSpPr>
        <p:spPr bwMode="auto">
          <a:xfrm>
            <a:off x="1645920" y="3429000"/>
            <a:ext cx="5943600" cy="2194560"/>
          </a:xfrm>
          <a:prstGeom prst="rect">
            <a:avLst/>
          </a:prstGeom>
          <a:noFill/>
          <a:ln w="9525">
            <a:noFill/>
            <a:miter lim="800000"/>
            <a:headEnd/>
            <a:tailEnd/>
          </a:ln>
        </p:spPr>
        <p:txBody>
          <a:bodyPr anchor="t" anchorCtr="0"/>
          <a:lstStyle/>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Involvement of nurse educator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t>
            </a:r>
            <a:r>
              <a:rPr lang="en-CA" sz="2700" dirty="0">
                <a:solidFill>
                  <a:srgbClr val="000000"/>
                </a:solidFill>
                <a:latin typeface="Arial" pitchFamily="34" charset="0"/>
                <a:cs typeface="Arial" pitchFamily="34" charset="0"/>
              </a:rPr>
              <a:t>n</a:t>
            </a:r>
            <a:r>
              <a:rPr lang="en-CA" sz="2700" dirty="0" smtClean="0">
                <a:solidFill>
                  <a:srgbClr val="000000"/>
                </a:solidFill>
                <a:latin typeface="Arial" pitchFamily="34" charset="0"/>
                <a:cs typeface="Arial" pitchFamily="34" charset="0"/>
              </a:rPr>
              <a:t>urses </a:t>
            </a:r>
            <a:r>
              <a:rPr lang="en-CA" sz="2700" dirty="0">
                <a:solidFill>
                  <a:srgbClr val="000000"/>
                </a:solidFill>
                <a:latin typeface="Arial" pitchFamily="34" charset="0"/>
                <a:cs typeface="Arial" pitchFamily="34" charset="0"/>
              </a:rPr>
              <a:t>owned it)</a:t>
            </a:r>
          </a:p>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Ongoing bedside encouragement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and </a:t>
            </a:r>
            <a:r>
              <a:rPr lang="en-CA" sz="2700" dirty="0">
                <a:solidFill>
                  <a:srgbClr val="000000"/>
                </a:solidFill>
                <a:latin typeface="Arial" pitchFamily="34" charset="0"/>
                <a:cs typeface="Arial" pitchFamily="34" charset="0"/>
              </a:rPr>
              <a:t>coaching by site dietitian</a:t>
            </a:r>
          </a:p>
        </p:txBody>
      </p:sp>
      <p:sp>
        <p:nvSpPr>
          <p:cNvPr id="8" name="TextBox 5"/>
          <p:cNvSpPr txBox="1">
            <a:spLocks noChangeArrowheads="1"/>
          </p:cNvSpPr>
          <p:nvPr/>
        </p:nvSpPr>
        <p:spPr bwMode="auto">
          <a:xfrm>
            <a:off x="82139" y="5395348"/>
            <a:ext cx="5264725" cy="307777"/>
          </a:xfrm>
          <a:prstGeom prst="rect">
            <a:avLst/>
          </a:prstGeom>
          <a:noFill/>
          <a:ln w="9525">
            <a:noFill/>
            <a:miter lim="800000"/>
            <a:headEnd/>
            <a:tailEnd/>
          </a:ln>
        </p:spPr>
        <p:txBody>
          <a:bodyPr wrap="square">
            <a:spAutoFit/>
          </a:bodyPr>
          <a:lstStyle/>
          <a:p>
            <a:pPr algn="l"/>
            <a:r>
              <a:rPr lang="en-US" sz="1400" dirty="0">
                <a:solidFill>
                  <a:schemeClr val="bg2"/>
                </a:solidFill>
                <a:latin typeface="Arial" pitchFamily="34" charset="0"/>
                <a:cs typeface="Arial" pitchFamily="34" charset="0"/>
              </a:rPr>
              <a:t>*</a:t>
            </a:r>
            <a:r>
              <a:rPr lang="en-US" sz="1400" dirty="0" smtClean="0">
                <a:solidFill>
                  <a:schemeClr val="bg2"/>
                </a:solidFill>
                <a:latin typeface="Arial" pitchFamily="34" charset="0"/>
                <a:cs typeface="Arial" pitchFamily="34" charset="0"/>
              </a:rPr>
              <a:t> EMR: electronic medical records</a:t>
            </a:r>
          </a:p>
        </p:txBody>
      </p:sp>
      <p:sp>
        <p:nvSpPr>
          <p:cNvPr id="10" name="Title 1"/>
          <p:cNvSpPr txBox="1">
            <a:spLocks/>
          </p:cNvSpPr>
          <p:nvPr/>
        </p:nvSpPr>
        <p:spPr bwMode="auto">
          <a:xfrm>
            <a:off x="0" y="2589312"/>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CA" sz="3800" kern="0" dirty="0">
                <a:latin typeface="Calibri" pitchFamily="34" charset="0"/>
                <a:cs typeface="Calibri" pitchFamily="34" charset="0"/>
              </a:rPr>
              <a:t>Facilitators to </a:t>
            </a:r>
            <a:r>
              <a:rPr lang="en-CA" sz="3800" kern="0" dirty="0" smtClean="0">
                <a:latin typeface="Calibri" pitchFamily="34" charset="0"/>
                <a:cs typeface="Calibri" pitchFamily="34" charset="0"/>
              </a:rPr>
              <a:t>Implementation</a:t>
            </a:r>
            <a:endParaRPr lang="en-CA" sz="3800" kern="0" dirty="0">
              <a:latin typeface="Calibri" pitchFamily="34" charset="0"/>
              <a:cs typeface="Calibri" pitchFamily="34" charset="0"/>
            </a:endParaRPr>
          </a:p>
        </p:txBody>
      </p:sp>
      <p:pic>
        <p:nvPicPr>
          <p:cNvPr id="7"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69225"/>
            <a:ext cx="9144000" cy="685800"/>
          </a:xfrm>
        </p:spPr>
        <p:txBody>
          <a:bodyPr/>
          <a:lstStyle/>
          <a:p>
            <a:pPr>
              <a:lnSpc>
                <a:spcPct val="85000"/>
              </a:lnSpc>
              <a:defRPr/>
            </a:pPr>
            <a:r>
              <a:rPr lang="en-CA" sz="3800" dirty="0">
                <a:latin typeface="Calibri" pitchFamily="34" charset="0"/>
                <a:ea typeface="SimSun" pitchFamily="2" charset="-122"/>
                <a:cs typeface="Times New Roman" pitchFamily="18" charset="0"/>
              </a:rPr>
              <a:t>PEP </a:t>
            </a:r>
            <a:r>
              <a:rPr lang="en-CA" sz="3800" dirty="0" err="1">
                <a:latin typeface="Calibri" pitchFamily="34" charset="0"/>
                <a:ea typeface="SimSun" pitchFamily="2" charset="-122"/>
                <a:cs typeface="Times New Roman" pitchFamily="18" charset="0"/>
              </a:rPr>
              <a:t>uP</a:t>
            </a:r>
            <a:r>
              <a:rPr lang="en-CA" sz="3800" dirty="0">
                <a:latin typeface="Calibri" pitchFamily="34" charset="0"/>
                <a:ea typeface="SimSun" pitchFamily="2" charset="-122"/>
                <a:cs typeface="Times New Roman" pitchFamily="18" charset="0"/>
              </a:rPr>
              <a:t> Trial Conclusion</a:t>
            </a:r>
          </a:p>
        </p:txBody>
      </p:sp>
      <p:sp>
        <p:nvSpPr>
          <p:cNvPr id="56323" name="Content Placeholder 2"/>
          <p:cNvSpPr>
            <a:spLocks noGrp="1"/>
          </p:cNvSpPr>
          <p:nvPr>
            <p:ph idx="4294967295"/>
          </p:nvPr>
        </p:nvSpPr>
        <p:spPr>
          <a:xfrm>
            <a:off x="0" y="609600"/>
            <a:ext cx="9144000" cy="5105400"/>
          </a:xfrm>
        </p:spPr>
        <p:txBody>
          <a:bodyPr anchor="ctr" anchorCtr="1"/>
          <a:lstStyle/>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Statistically significant improvements </a:t>
            </a:r>
            <a:r>
              <a:rPr lang="en-CA" sz="2800" dirty="0" smtClean="0">
                <a:solidFill>
                  <a:srgbClr val="000000"/>
                </a:solidFill>
                <a:latin typeface="Arial" pitchFamily="34" charset="0"/>
                <a:cs typeface="Arial" pitchFamily="34" charset="0"/>
              </a:rPr>
              <a:t>in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nutritional </a:t>
            </a:r>
            <a:r>
              <a:rPr lang="en-CA" sz="2800" dirty="0">
                <a:solidFill>
                  <a:srgbClr val="000000"/>
                </a:solidFill>
                <a:latin typeface="Arial" pitchFamily="34" charset="0"/>
                <a:cs typeface="Arial" pitchFamily="34" charset="0"/>
              </a:rPr>
              <a:t>intake </a:t>
            </a:r>
          </a:p>
          <a:p>
            <a:pPr marL="747713" lvl="1" indent="-284163" eaLnBrk="1" hangingPunct="1">
              <a:spcBef>
                <a:spcPts val="600"/>
              </a:spcBef>
              <a:spcAft>
                <a:spcPts val="0"/>
              </a:spcAft>
              <a:buClr>
                <a:srgbClr val="012B74"/>
              </a:buClr>
              <a:defRPr/>
            </a:pPr>
            <a:r>
              <a:rPr lang="en-CA" sz="2400" dirty="0">
                <a:solidFill>
                  <a:srgbClr val="000000"/>
                </a:solidFill>
                <a:latin typeface="Arial" pitchFamily="34" charset="0"/>
                <a:cs typeface="Arial" pitchFamily="34" charset="0"/>
              </a:rPr>
              <a:t>Suboptimal effect related to </a:t>
            </a:r>
            <a:r>
              <a:rPr lang="en-CA" sz="2400" dirty="0" smtClean="0">
                <a:solidFill>
                  <a:srgbClr val="000000"/>
                </a:solidFill>
                <a:latin typeface="Arial" pitchFamily="34" charset="0"/>
                <a:cs typeface="Arial" pitchFamily="34" charset="0"/>
              </a:rPr>
              <a:t>suboptimal implementation</a:t>
            </a:r>
            <a:endParaRPr lang="en-CA" sz="2400" dirty="0">
              <a:solidFill>
                <a:srgbClr val="000000"/>
              </a:solidFill>
              <a:latin typeface="Arial" pitchFamily="34" charset="0"/>
              <a:cs typeface="Arial" pitchFamily="34" charset="0"/>
            </a:endParaRP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Safe </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Acceptable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Merits further use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Can successfully be implemented in </a:t>
            </a:r>
            <a:r>
              <a:rPr lang="en-CA" sz="2800" dirty="0" smtClean="0">
                <a:solidFill>
                  <a:srgbClr val="000000"/>
                </a:solidFill>
                <a:latin typeface="Arial" pitchFamily="34" charset="0"/>
                <a:cs typeface="Arial" pitchFamily="34" charset="0"/>
              </a:rPr>
              <a:t>a </a:t>
            </a:r>
            <a:r>
              <a:rPr lang="en-CA" sz="2800" dirty="0">
                <a:solidFill>
                  <a:srgbClr val="000000"/>
                </a:solidFill>
                <a:latin typeface="Arial" pitchFamily="34" charset="0"/>
                <a:cs typeface="Arial" pitchFamily="34" charset="0"/>
              </a:rPr>
              <a:t>broad </a:t>
            </a:r>
            <a:r>
              <a:rPr lang="en-CA" sz="2800" dirty="0" smtClean="0">
                <a:solidFill>
                  <a:srgbClr val="000000"/>
                </a:solidFill>
                <a:latin typeface="Arial" pitchFamily="34" charset="0"/>
                <a:cs typeface="Arial" pitchFamily="34" charset="0"/>
              </a:rPr>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range of </a:t>
            </a:r>
            <a:r>
              <a:rPr lang="en-CA" sz="2800" dirty="0">
                <a:solidFill>
                  <a:srgbClr val="000000"/>
                </a:solidFill>
                <a:latin typeface="Arial" pitchFamily="34" charset="0"/>
                <a:cs typeface="Arial" pitchFamily="34" charset="0"/>
              </a:rPr>
              <a:t>ICUs in North America</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590800"/>
            <a:ext cx="9144000" cy="512064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R="90170" algn="l">
              <a:spcBef>
                <a:spcPts val="600"/>
              </a:spcBef>
              <a:spcAft>
                <a:spcPts val="0"/>
              </a:spcAft>
              <a:tabLst>
                <a:tab pos="6210935" algn="l"/>
              </a:tabLst>
            </a:pPr>
            <a:r>
              <a:rPr lang="en-CA" sz="2000" dirty="0" smtClean="0">
                <a:solidFill>
                  <a:srgbClr val="000000"/>
                </a:solidFill>
                <a:latin typeface="Arial" pitchFamily="34" charset="0"/>
                <a:cs typeface="Arial" pitchFamily="34" charset="0"/>
              </a:rPr>
              <a:t>National Quality improvement collaborative in conjunction with Nestle</a:t>
            </a:r>
          </a:p>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L="0" marR="90170" algn="l">
              <a:spcBef>
                <a:spcPts val="600"/>
              </a:spcBef>
              <a:spcAft>
                <a:spcPts val="0"/>
              </a:spcAft>
              <a:tabLst>
                <a:tab pos="6210935" algn="l"/>
              </a:tabLst>
            </a:pPr>
            <a:r>
              <a:rPr lang="en-CA" sz="2000" b="1" u="sng" dirty="0" smtClean="0">
                <a:solidFill>
                  <a:srgbClr val="17365D"/>
                </a:solidFill>
                <a:latin typeface="Times"/>
                <a:ea typeface="Calibri"/>
                <a:cs typeface="Times New Roman"/>
              </a:rPr>
              <a:t>What we provide</a:t>
            </a:r>
            <a:endParaRPr lang="en-US" sz="2000" dirty="0" smtClean="0">
              <a:latin typeface="Calibri"/>
              <a:ea typeface="Calibri"/>
              <a:cs typeface="Times New Roman"/>
            </a:endParaRPr>
          </a:p>
          <a:p>
            <a:pPr marL="0" marR="90170" algn="l">
              <a:spcBef>
                <a:spcPts val="600"/>
              </a:spcBef>
              <a:spcAft>
                <a:spcPts val="0"/>
              </a:spcAft>
              <a:tabLst>
                <a:tab pos="6210935" algn="l"/>
              </a:tabLst>
            </a:pPr>
            <a:r>
              <a:rPr lang="en-CA" sz="2000" b="1" i="1" dirty="0" smtClean="0">
                <a:solidFill>
                  <a:srgbClr val="17365D"/>
                </a:solidFill>
                <a:latin typeface="Times"/>
                <a:ea typeface="Calibri"/>
                <a:cs typeface="Times New Roman"/>
              </a:rPr>
              <a:t>All participating sites will receive: </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educational DVD presentation to train your multidisciplinary team</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supporting tools such as visual aids and protocol templates</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 member of the Critical Care Nutrition team who will support each site during the collaborative</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online discussion group around questions unique to PEP </a:t>
            </a:r>
            <a:r>
              <a:rPr lang="en-CA" sz="2000" dirty="0" err="1" smtClean="0">
                <a:solidFill>
                  <a:srgbClr val="17365D"/>
                </a:solidFill>
                <a:latin typeface="Times"/>
                <a:ea typeface="Calibri"/>
                <a:cs typeface="Times New Roman"/>
              </a:rPr>
              <a:t>uP</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 detailed site report, showing nutrition performance, following participation in the International Nutrition Survey 2013</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online access to a novel nutrition monitoring tool we have developed</a:t>
            </a:r>
          </a:p>
          <a:p>
            <a:pPr marL="342900" marR="90170" lvl="0" indent="-342900" algn="l">
              <a:spcBef>
                <a:spcPts val="0"/>
              </a:spcBef>
              <a:spcAft>
                <a:spcPts val="0"/>
              </a:spcAft>
              <a:buFont typeface="Symbol"/>
              <a:buChar char=""/>
              <a:tabLst>
                <a:tab pos="180340" algn="l"/>
              </a:tabLst>
            </a:pPr>
            <a:endParaRPr lang="en-CA" sz="2000" dirty="0" smtClean="0">
              <a:solidFill>
                <a:srgbClr val="17365D"/>
              </a:solidFill>
              <a:latin typeface="Times"/>
              <a:ea typeface="Calibri"/>
              <a:cs typeface="Times New Roman"/>
            </a:endParaRPr>
          </a:p>
          <a:p>
            <a:pPr marL="342900" marR="90170" indent="-342900" algn="l">
              <a:spcBef>
                <a:spcPts val="0"/>
              </a:spcBef>
              <a:spcAft>
                <a:spcPts val="0"/>
              </a:spcAft>
              <a:tabLst>
                <a:tab pos="180340" algn="l"/>
              </a:tabLst>
            </a:pPr>
            <a:r>
              <a:rPr lang="en-CA" sz="2000" dirty="0" smtClean="0">
                <a:solidFill>
                  <a:srgbClr val="000000"/>
                </a:solidFill>
                <a:latin typeface="Arial" pitchFamily="34" charset="0"/>
                <a:cs typeface="Arial" pitchFamily="34" charset="0"/>
              </a:rPr>
              <a:t>Tools, resources, contact information are available at </a:t>
            </a:r>
            <a:r>
              <a:rPr lang="en-CA" sz="2000" u="sng" dirty="0" smtClean="0">
                <a:solidFill>
                  <a:srgbClr val="000000"/>
                </a:solidFill>
                <a:latin typeface="Arial" pitchFamily="34" charset="0"/>
                <a:cs typeface="Arial" pitchFamily="34" charset="0"/>
                <a:hlinkClick r:id="rId4" action="ppaction://hlinkfile"/>
              </a:rPr>
              <a:t>criticalcarenutrition.com</a:t>
            </a:r>
            <a:endParaRPr lang="en-CA" sz="2000" u="sng" dirty="0" smtClean="0">
              <a:solidFill>
                <a:srgbClr val="000000"/>
              </a:solidFill>
              <a:latin typeface="Arial" pitchFamily="34" charset="0"/>
              <a:cs typeface="Arial" pitchFamily="34" charset="0"/>
            </a:endParaRPr>
          </a:p>
          <a:p>
            <a:pPr marL="342900" marR="90170" lvl="0" indent="-342900" algn="l">
              <a:spcBef>
                <a:spcPts val="0"/>
              </a:spcBef>
              <a:spcAft>
                <a:spcPts val="0"/>
              </a:spcAft>
              <a:buFont typeface="Symbol"/>
              <a:buChar char=""/>
              <a:tabLst>
                <a:tab pos="180340" algn="l"/>
              </a:tabLst>
            </a:pPr>
            <a:endParaRPr lang="en-US" sz="2000" dirty="0">
              <a:latin typeface="Calibri"/>
              <a:ea typeface="Calibri"/>
              <a:cs typeface="Times New Roman"/>
            </a:endParaRPr>
          </a:p>
        </p:txBody>
      </p:sp>
      <p:sp>
        <p:nvSpPr>
          <p:cNvPr id="3" name="Title 1"/>
          <p:cNvSpPr txBox="1">
            <a:spLocks/>
          </p:cNvSpPr>
          <p:nvPr/>
        </p:nvSpPr>
        <p:spPr bwMode="auto">
          <a:xfrm>
            <a:off x="0" y="304800"/>
            <a:ext cx="9144000" cy="6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latinLnBrk="0">
              <a:lnSpc>
                <a:spcPct val="85000"/>
              </a:lnSpc>
              <a:buClrTx/>
              <a:buSzTx/>
              <a:buFontTx/>
              <a:buNone/>
              <a:tabLst/>
              <a:defRPr/>
            </a:pPr>
            <a:r>
              <a:rPr lang="en-CA" sz="3800" b="1" dirty="0" smtClean="0">
                <a:solidFill>
                  <a:srgbClr val="012B74"/>
                </a:solidFill>
                <a:ea typeface="SimSun" pitchFamily="2" charset="-122"/>
                <a:cs typeface="Times New Roman" pitchFamily="18" charset="0"/>
              </a:rPr>
              <a:t>Canadian PEP </a:t>
            </a:r>
            <a:r>
              <a:rPr lang="en-CA" sz="3800" b="1" dirty="0" err="1">
                <a:solidFill>
                  <a:srgbClr val="012B74"/>
                </a:solidFill>
                <a:ea typeface="SimSun" pitchFamily="2" charset="-122"/>
                <a:cs typeface="Times New Roman" pitchFamily="18" charset="0"/>
              </a:rPr>
              <a:t>uP</a:t>
            </a:r>
            <a:r>
              <a:rPr lang="en-CA" sz="3800" b="1" dirty="0">
                <a:solidFill>
                  <a:srgbClr val="012B74"/>
                </a:solidFill>
                <a:ea typeface="SimSun" pitchFamily="2" charset="-122"/>
                <a:cs typeface="Times New Roman" pitchFamily="18" charset="0"/>
              </a:rPr>
              <a:t> </a:t>
            </a:r>
            <a:r>
              <a:rPr lang="en-CA" sz="3800" b="1" dirty="0" smtClean="0">
                <a:solidFill>
                  <a:srgbClr val="012B74"/>
                </a:solidFill>
                <a:ea typeface="SimSun" pitchFamily="2" charset="-122"/>
                <a:cs typeface="Times New Roman" pitchFamily="18" charset="0"/>
              </a:rPr>
              <a:t>Collaborative</a:t>
            </a:r>
            <a:endParaRPr lang="en-CA" sz="3800" b="1" dirty="0">
              <a:solidFill>
                <a:srgbClr val="012B74"/>
              </a:solidFill>
              <a:ea typeface="SimSun" pitchFamily="2" charset="-122"/>
              <a:cs typeface="Times New Roman" pitchFamily="18" charset="0"/>
            </a:endParaRPr>
          </a:p>
        </p:txBody>
      </p:sp>
      <p:pic>
        <p:nvPicPr>
          <p:cNvPr id="4"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lnSpcReduction="10000"/>
          </a:bodyPr>
          <a:lstStyle/>
          <a:p>
            <a:pPr defTabSz="457200">
              <a:lnSpc>
                <a:spcPct val="90000"/>
              </a:lnSpc>
              <a:defRPr/>
            </a:pPr>
            <a:r>
              <a:rPr lang="en-US" sz="4000" b="1" dirty="0" smtClean="0">
                <a:solidFill>
                  <a:srgbClr val="012B74"/>
                </a:solidFill>
                <a:latin typeface="Calibri"/>
                <a:cs typeface="Calibri"/>
              </a:rPr>
              <a:t>Results of the Canadian PEP </a:t>
            </a:r>
            <a:r>
              <a:rPr lang="en-US" sz="4000" b="1" dirty="0" err="1" smtClean="0">
                <a:solidFill>
                  <a:srgbClr val="012B74"/>
                </a:solidFill>
                <a:latin typeface="Calibri"/>
                <a:cs typeface="Calibri"/>
              </a:rPr>
              <a:t>uP</a:t>
            </a:r>
            <a:r>
              <a:rPr lang="en-US" sz="4000" b="1" dirty="0" smtClean="0">
                <a:solidFill>
                  <a:srgbClr val="012B74"/>
                </a:solidFill>
                <a:latin typeface="Calibri"/>
                <a:cs typeface="Calibri"/>
              </a:rPr>
              <a:t> Collaborative</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8 ICUs implemented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through Fall of 2012-Spring 2013</a:t>
            </a:r>
          </a:p>
          <a:p>
            <a:pPr algn="l">
              <a:spcBef>
                <a:spcPct val="20000"/>
              </a:spcBef>
              <a:buFont typeface="Arial" pitchFamily="34" charset="0"/>
              <a:buChar char="•"/>
              <a:defRPr/>
            </a:pPr>
            <a:r>
              <a:rPr lang="en-US" sz="3200" kern="0" dirty="0" smtClean="0">
                <a:solidFill>
                  <a:srgbClr val="000000"/>
                </a:solidFill>
                <a:latin typeface="Times New Roman"/>
              </a:rPr>
              <a:t>Compared to 16 ICUs (concurrent control group)</a:t>
            </a:r>
          </a:p>
          <a:p>
            <a:pPr algn="l">
              <a:spcBef>
                <a:spcPct val="20000"/>
              </a:spcBef>
              <a:buFont typeface="Arial" pitchFamily="34" charset="0"/>
              <a:buChar char="•"/>
              <a:defRPr/>
            </a:pPr>
            <a:r>
              <a:rPr lang="en-US" sz="3200" kern="0" dirty="0" smtClean="0">
                <a:solidFill>
                  <a:srgbClr val="000000"/>
                </a:solidFill>
                <a:latin typeface="Times New Roman"/>
              </a:rPr>
              <a:t>All evaluated their nutrition performance in the context of INS 2013</a:t>
            </a:r>
          </a:p>
        </p:txBody>
      </p:sp>
      <p:pic>
        <p:nvPicPr>
          <p:cNvPr id="6"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635923"/>
          <a:ext cx="8153399" cy="5028598"/>
        </p:xfrm>
        <a:graphic>
          <a:graphicData uri="http://schemas.openxmlformats.org/drawingml/2006/table">
            <a:tbl>
              <a:tblPr/>
              <a:tblGrid>
                <a:gridCol w="3727269"/>
                <a:gridCol w="1606731"/>
                <a:gridCol w="1732280"/>
                <a:gridCol w="1087119"/>
              </a:tblGrid>
              <a:tr h="760301">
                <a:tc>
                  <a:txBody>
                    <a:bodyPr/>
                    <a:lstStyle/>
                    <a:p>
                      <a:pPr marL="0" marR="0" algn="l">
                        <a:spcBef>
                          <a:spcPts val="0"/>
                        </a:spcBef>
                        <a:spcAft>
                          <a:spcPts val="0"/>
                        </a:spcAft>
                        <a:tabLst>
                          <a:tab pos="3352800" algn="l"/>
                        </a:tabLst>
                      </a:pPr>
                      <a:endParaRPr lang="en-CA"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PEP uP Sites (n=8) </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Concurrent Controls (n=16)</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rowSpan="2">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 values*</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53434">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 Number of patients</a:t>
                      </a: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154</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290</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vMerge="1">
                  <a:txBody>
                    <a:bodyPr/>
                    <a:lstStyle/>
                    <a:p>
                      <a:endParaRPr lang="en-US"/>
                    </a:p>
                  </a:txBody>
                  <a:tcPr/>
                </a:tc>
              </a:tr>
              <a:tr h="506867">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EN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60.1% ± 29.3%</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49.9%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l">
                        <a:spcBef>
                          <a:spcPts val="0"/>
                        </a:spcBef>
                        <a:spcAft>
                          <a:spcPts val="0"/>
                        </a:spcAft>
                        <a:tabLst>
                          <a:tab pos="3352800" algn="l"/>
                        </a:tabLst>
                      </a:pPr>
                      <a:r>
                        <a:rPr lang="en-CA" sz="1400">
                          <a:solidFill>
                            <a:schemeClr val="bg2"/>
                          </a:solidFill>
                          <a:latin typeface="Arial" pitchFamily="34" charset="0"/>
                          <a:ea typeface="MS Mincho"/>
                          <a:cs typeface="Arial" pitchFamily="34" charset="0"/>
                        </a:rPr>
                        <a:t>Proportion of prescribed protein from EN </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61.0% ± 29.7%</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49.7% ± 28.6%</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0.01</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760301">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total nutrition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a:t>
                      </a:r>
                      <a:r>
                        <a:rPr lang="en-CA" sz="1400" dirty="0" err="1">
                          <a:solidFill>
                            <a:schemeClr val="bg2"/>
                          </a:solidFill>
                          <a:latin typeface="Arial" pitchFamily="34" charset="0"/>
                          <a:ea typeface="MS Mincho"/>
                          <a:cs typeface="Arial" pitchFamily="34" charset="0"/>
                        </a:rPr>
                        <a:t>±SD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68.5% ± 32.8%</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56.2% ± 29.4%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protein from total </a:t>
                      </a:r>
                      <a:r>
                        <a:rPr lang="en-CA" sz="1400" dirty="0" smtClean="0">
                          <a:solidFill>
                            <a:schemeClr val="bg2"/>
                          </a:solidFill>
                          <a:latin typeface="Arial" pitchFamily="34" charset="0"/>
                          <a:ea typeface="MS Mincho"/>
                          <a:cs typeface="Arial" pitchFamily="34" charset="0"/>
                        </a:rPr>
                        <a:t>nutrition</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187638">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63.1%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51.7% ± 28.2%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0.01</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bl>
          </a:graphicData>
        </a:graphic>
      </p:graphicFrame>
      <p:sp>
        <p:nvSpPr>
          <p:cNvPr id="7"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pic>
        <p:nvPicPr>
          <p:cNvPr id="4" name="Picture 8" descr="CC logo.png"/>
          <p:cNvPicPr>
            <a:picLocks noChangeAspect="1"/>
          </p:cNvPicPr>
          <p:nvPr/>
        </p:nvPicPr>
        <p:blipFill>
          <a:blip r:embed="rId2"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1143000"/>
          </a:xfrm>
        </p:spPr>
        <p:txBody>
          <a:bodyPr/>
          <a:lstStyle/>
          <a:p>
            <a:r>
              <a:rPr lang="en-US" sz="2800" dirty="0" smtClean="0">
                <a:latin typeface="Calibri" pitchFamily="34" charset="0"/>
              </a:rPr>
              <a:t>Early vs. Delayed EN: Effect on Mortality</a:t>
            </a:r>
            <a:endParaRPr lang="en-CA" sz="2800" dirty="0" smtClean="0">
              <a:latin typeface="Calibri" pitchFamily="34" charset="0"/>
            </a:endParaRPr>
          </a:p>
        </p:txBody>
      </p:sp>
      <p:sp>
        <p:nvSpPr>
          <p:cNvPr id="44035" name="Rectangle 4"/>
          <p:cNvSpPr>
            <a:spLocks noChangeArrowheads="1"/>
          </p:cNvSpPr>
          <p:nvPr/>
        </p:nvSpPr>
        <p:spPr bwMode="auto">
          <a:xfrm>
            <a:off x="509588" y="1933575"/>
            <a:ext cx="9144000" cy="0"/>
          </a:xfrm>
          <a:prstGeom prst="rect">
            <a:avLst/>
          </a:prstGeom>
          <a:noFill/>
          <a:ln w="9525">
            <a:noFill/>
            <a:miter lim="800000"/>
            <a:headEnd/>
            <a:tailEnd/>
          </a:ln>
        </p:spPr>
        <p:txBody>
          <a:bodyPr>
            <a:spAutoFit/>
          </a:bodyPr>
          <a:lstStyle/>
          <a:p>
            <a:endParaRPr lang="en-CA"/>
          </a:p>
        </p:txBody>
      </p:sp>
      <p:sp>
        <p:nvSpPr>
          <p:cNvPr id="44036" name="Text Box 1027"/>
          <p:cNvSpPr txBox="1">
            <a:spLocks noChangeArrowheads="1"/>
          </p:cNvSpPr>
          <p:nvPr/>
        </p:nvSpPr>
        <p:spPr bwMode="auto">
          <a:xfrm>
            <a:off x="2133600" y="5334000"/>
            <a:ext cx="70104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6081" name="Picture 1"/>
          <p:cNvPicPr>
            <a:picLocks noChangeAspect="1" noChangeArrowheads="1"/>
          </p:cNvPicPr>
          <p:nvPr/>
        </p:nvPicPr>
        <p:blipFill>
          <a:blip r:embed="rId3" cstate="print"/>
          <a:srcRect/>
          <a:stretch>
            <a:fillRect/>
          </a:stretch>
        </p:blipFill>
        <p:spPr bwMode="auto">
          <a:xfrm>
            <a:off x="1295400" y="641171"/>
            <a:ext cx="6553200" cy="4692829"/>
          </a:xfrm>
          <a:prstGeom prst="rect">
            <a:avLst/>
          </a:prstGeom>
          <a:noFill/>
          <a:ln w="9525">
            <a:noFill/>
            <a:miter lim="800000"/>
            <a:headEnd/>
            <a:tailEnd/>
          </a:ln>
          <a:effectLst/>
        </p:spPr>
      </p:pic>
      <p:pic>
        <p:nvPicPr>
          <p:cNvPr id="6"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Chart 1"/>
          <p:cNvPicPr>
            <a:picLocks noChangeArrowheads="1"/>
          </p:cNvPicPr>
          <p:nvPr/>
        </p:nvPicPr>
        <p:blipFill>
          <a:blip r:embed="rId2" cstate="print"/>
          <a:srcRect/>
          <a:stretch>
            <a:fillRect/>
          </a:stretch>
        </p:blipFill>
        <p:spPr bwMode="auto">
          <a:xfrm>
            <a:off x="0" y="1752600"/>
            <a:ext cx="4572000" cy="2819400"/>
          </a:xfrm>
          <a:prstGeom prst="rect">
            <a:avLst/>
          </a:prstGeom>
          <a:noFill/>
          <a:ln w="9525">
            <a:noFill/>
            <a:miter lim="800000"/>
            <a:headEnd/>
            <a:tailEnd/>
          </a:ln>
        </p:spPr>
      </p:pic>
      <p:pic>
        <p:nvPicPr>
          <p:cNvPr id="187395" name="Chart 1"/>
          <p:cNvPicPr>
            <a:picLocks noChangeArrowheads="1"/>
          </p:cNvPicPr>
          <p:nvPr/>
        </p:nvPicPr>
        <p:blipFill>
          <a:blip r:embed="rId3" cstate="print"/>
          <a:srcRect/>
          <a:stretch>
            <a:fillRect/>
          </a:stretch>
        </p:blipFill>
        <p:spPr bwMode="auto">
          <a:xfrm>
            <a:off x="4343400" y="1676400"/>
            <a:ext cx="4572000" cy="2895600"/>
          </a:xfrm>
          <a:prstGeom prst="rect">
            <a:avLst/>
          </a:prstGeom>
          <a:noFill/>
          <a:ln w="9525">
            <a:noFill/>
            <a:miter lim="800000"/>
            <a:headEnd/>
            <a:tailEnd/>
          </a:ln>
        </p:spPr>
      </p:pic>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pic>
        <p:nvPicPr>
          <p:cNvPr id="5"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3" name="Object 1"/>
          <p:cNvGraphicFramePr>
            <a:graphicFrameLocks noChangeAspect="1"/>
          </p:cNvGraphicFramePr>
          <p:nvPr/>
        </p:nvGraphicFramePr>
        <p:xfrm>
          <a:off x="152400" y="1828800"/>
          <a:ext cx="4572000" cy="2582862"/>
        </p:xfrm>
        <a:graphic>
          <a:graphicData uri="http://schemas.openxmlformats.org/presentationml/2006/ole">
            <p:oleObj spid="_x0000_s243713" name="Worksheet" r:id="rId3" imgW="4572000" imgH="2590890" progId="Excel.Sheet.12">
              <p:embed/>
            </p:oleObj>
          </a:graphicData>
        </a:graphic>
      </p:graphicFrame>
      <p:sp>
        <p:nvSpPr>
          <p:cNvPr id="2437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5" name="Object 3"/>
          <p:cNvGraphicFramePr>
            <a:graphicFrameLocks noChangeAspect="1"/>
          </p:cNvGraphicFramePr>
          <p:nvPr/>
        </p:nvGraphicFramePr>
        <p:xfrm>
          <a:off x="4343400" y="1828800"/>
          <a:ext cx="4572000" cy="2590800"/>
        </p:xfrm>
        <a:graphic>
          <a:graphicData uri="http://schemas.openxmlformats.org/presentationml/2006/ole">
            <p:oleObj spid="_x0000_s243715" name="Worksheet" r:id="rId4" imgW="4572000" imgH="2590890" progId="Excel.Sheet.12">
              <p:embed/>
            </p:oleObj>
          </a:graphicData>
        </a:graphic>
      </p:graphicFrame>
      <p:sp>
        <p:nvSpPr>
          <p:cNvPr id="9" name="TextBox 8"/>
          <p:cNvSpPr txBox="1"/>
          <p:nvPr/>
        </p:nvSpPr>
        <p:spPr>
          <a:xfrm>
            <a:off x="1295400" y="1295400"/>
            <a:ext cx="2133600" cy="584775"/>
          </a:xfrm>
          <a:prstGeom prst="rect">
            <a:avLst/>
          </a:prstGeom>
          <a:noFill/>
        </p:spPr>
        <p:txBody>
          <a:bodyPr wrap="square" rtlCol="0">
            <a:spAutoFit/>
          </a:bodyPr>
          <a:lstStyle/>
          <a:p>
            <a:r>
              <a:rPr lang="en-US" sz="1600" dirty="0" smtClean="0">
                <a:solidFill>
                  <a:schemeClr val="bg2"/>
                </a:solidFill>
              </a:rPr>
              <a:t>Average Caloric Adequacy Across Sites</a:t>
            </a:r>
            <a:endParaRPr lang="en-US" sz="1600" dirty="0">
              <a:solidFill>
                <a:schemeClr val="bg2"/>
              </a:solidFill>
            </a:endParaRPr>
          </a:p>
        </p:txBody>
      </p:sp>
      <p:sp>
        <p:nvSpPr>
          <p:cNvPr id="10" name="TextBox 9"/>
          <p:cNvSpPr txBox="1"/>
          <p:nvPr/>
        </p:nvSpPr>
        <p:spPr>
          <a:xfrm>
            <a:off x="5562600" y="1219200"/>
            <a:ext cx="2133600" cy="584775"/>
          </a:xfrm>
          <a:prstGeom prst="rect">
            <a:avLst/>
          </a:prstGeom>
          <a:noFill/>
        </p:spPr>
        <p:txBody>
          <a:bodyPr wrap="square" rtlCol="0">
            <a:spAutoFit/>
          </a:bodyPr>
          <a:lstStyle/>
          <a:p>
            <a:r>
              <a:rPr lang="en-US" sz="1600" dirty="0" smtClean="0">
                <a:solidFill>
                  <a:schemeClr val="bg2"/>
                </a:solidFill>
              </a:rPr>
              <a:t>Average Protein Adequacy Across Sites</a:t>
            </a:r>
            <a:endParaRPr lang="en-US" sz="1600" dirty="0">
              <a:solidFill>
                <a:schemeClr val="bg2"/>
              </a:solidFill>
            </a:endParaRPr>
          </a:p>
        </p:txBody>
      </p:sp>
      <p:pic>
        <p:nvPicPr>
          <p:cNvPr id="11"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t>Proportion of Prescribed Energy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7" name="Content Placeholder 3"/>
          <p:cNvGraphicFramePr>
            <a:graphicFrameLocks noGrp="1"/>
          </p:cNvGraphicFramePr>
          <p:nvPr>
            <p:ph idx="1"/>
            <p:extLst>
              <p:ext uri="{D42A27DB-BD31-4B8C-83A1-F6EECF244321}">
                <p14:modId xmlns="" xmlns:p14="http://schemas.microsoft.com/office/powerpoint/2010/main" val="3406091435"/>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874894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t>Proportion of Prescribed Protein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6" name="Content Placeholder 3"/>
          <p:cNvGraphicFramePr>
            <a:graphicFrameLocks noGrp="1"/>
          </p:cNvGraphicFramePr>
          <p:nvPr>
            <p:ph idx="1"/>
            <p:extLst>
              <p:ext uri="{D42A27DB-BD31-4B8C-83A1-F6EECF244321}">
                <p14:modId xmlns="" xmlns:p14="http://schemas.microsoft.com/office/powerpoint/2010/main" val="1153604127"/>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30620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a:t>
            </a:r>
            <a:r>
              <a:rPr lang="en-US" kern="0" dirty="0" smtClean="0">
                <a:solidFill>
                  <a:srgbClr val="000000"/>
                </a:solidFill>
                <a:latin typeface="Times New Roman"/>
              </a:rPr>
              <a:t>Patients in PEP </a:t>
            </a:r>
            <a:r>
              <a:rPr lang="en-US" kern="0" dirty="0" err="1" smtClean="0">
                <a:solidFill>
                  <a:srgbClr val="000000"/>
                </a:solidFill>
                <a:latin typeface="Times New Roman"/>
              </a:rPr>
              <a:t>uP</a:t>
            </a:r>
            <a:r>
              <a:rPr lang="en-US" kern="0" dirty="0" smtClean="0">
                <a:solidFill>
                  <a:srgbClr val="000000"/>
                </a:solidFill>
                <a:latin typeface="Times New Roman"/>
              </a:rPr>
              <a:t> Sites were much more likely to*:</a:t>
            </a:r>
          </a:p>
          <a:p>
            <a:pPr lvl="1" algn="l">
              <a:spcBef>
                <a:spcPct val="20000"/>
              </a:spcBef>
              <a:buFont typeface="Arial" pitchFamily="34" charset="0"/>
              <a:buChar char="•"/>
              <a:defRPr/>
            </a:pPr>
            <a:r>
              <a:rPr lang="en-US" sz="2000" kern="0" dirty="0" smtClean="0">
                <a:solidFill>
                  <a:srgbClr val="000000"/>
                </a:solidFill>
                <a:latin typeface="Times New Roman"/>
              </a:rPr>
              <a:t> receive protein supplements (72% vs. 48%)</a:t>
            </a:r>
          </a:p>
          <a:p>
            <a:pPr lvl="1" algn="l">
              <a:spcBef>
                <a:spcPct val="20000"/>
              </a:spcBef>
              <a:buFont typeface="Arial" pitchFamily="34" charset="0"/>
              <a:buChar char="•"/>
              <a:defRPr/>
            </a:pPr>
            <a:r>
              <a:rPr lang="en-US" sz="2000" kern="0" dirty="0" smtClean="0">
                <a:solidFill>
                  <a:srgbClr val="000000"/>
                </a:solidFill>
                <a:latin typeface="Times New Roman"/>
              </a:rPr>
              <a:t> receive 80 % of protein requirements by day 3 (46% vs. 29%)</a:t>
            </a:r>
          </a:p>
          <a:p>
            <a:pPr lvl="1" algn="l">
              <a:spcBef>
                <a:spcPct val="20000"/>
              </a:spcBef>
              <a:buFont typeface="Arial" pitchFamily="34" charset="0"/>
              <a:buChar char="•"/>
              <a:defRPr/>
            </a:pPr>
            <a:r>
              <a:rPr lang="en-US" sz="2000" kern="0" dirty="0" smtClean="0">
                <a:solidFill>
                  <a:srgbClr val="000000"/>
                </a:solidFill>
                <a:latin typeface="Times New Roman"/>
              </a:rPr>
              <a:t> receive </a:t>
            </a:r>
            <a:r>
              <a:rPr lang="en-US" sz="2000" kern="0" dirty="0" err="1" smtClean="0">
                <a:solidFill>
                  <a:srgbClr val="000000"/>
                </a:solidFill>
                <a:latin typeface="Times New Roman"/>
              </a:rPr>
              <a:t>Peptamen</a:t>
            </a:r>
            <a:r>
              <a:rPr lang="en-US" sz="2000" kern="0" dirty="0" smtClean="0">
                <a:solidFill>
                  <a:srgbClr val="000000"/>
                </a:solidFill>
                <a:latin typeface="Times New Roman"/>
              </a:rPr>
              <a:t> within first 2 days of admission (45% vs. 7%)</a:t>
            </a:r>
          </a:p>
          <a:p>
            <a:pPr lvl="1" algn="l">
              <a:spcBef>
                <a:spcPct val="20000"/>
              </a:spcBef>
              <a:buFont typeface="Arial" pitchFamily="34" charset="0"/>
              <a:buChar char="•"/>
              <a:defRPr/>
            </a:pPr>
            <a:r>
              <a:rPr lang="en-US" sz="2000" kern="0" dirty="0" smtClean="0">
                <a:solidFill>
                  <a:srgbClr val="000000"/>
                </a:solidFill>
                <a:latin typeface="Times New Roman"/>
              </a:rPr>
              <a:t> receive a motility agent within first 2 days of admission (55% vs. 10%)</a:t>
            </a:r>
          </a:p>
          <a:p>
            <a:pPr lvl="1" algn="l">
              <a:spcBef>
                <a:spcPct val="20000"/>
              </a:spcBef>
              <a:buFont typeface="Arial" pitchFamily="34" charset="0"/>
              <a:buChar char="•"/>
              <a:defRPr/>
            </a:pPr>
            <a:endParaRPr lang="en-US" sz="2000" kern="0" dirty="0" smtClean="0">
              <a:solidFill>
                <a:srgbClr val="000000"/>
              </a:solidFill>
              <a:latin typeface="Times New Roman"/>
            </a:endParaRPr>
          </a:p>
          <a:p>
            <a:pPr algn="l">
              <a:spcBef>
                <a:spcPct val="20000"/>
              </a:spcBef>
              <a:buFont typeface="Arial" pitchFamily="34" charset="0"/>
              <a:buChar char="•"/>
              <a:defRPr/>
            </a:pPr>
            <a:r>
              <a:rPr lang="en-US" sz="2000" kern="0" dirty="0" smtClean="0">
                <a:solidFill>
                  <a:srgbClr val="000000"/>
                </a:solidFill>
                <a:latin typeface="Times New Roman"/>
              </a:rPr>
              <a:t> No difference in </a:t>
            </a:r>
            <a:r>
              <a:rPr lang="en-US" sz="2000" kern="0" dirty="0" err="1" smtClean="0">
                <a:solidFill>
                  <a:srgbClr val="000000"/>
                </a:solidFill>
                <a:latin typeface="Times New Roman"/>
              </a:rPr>
              <a:t>glycemic</a:t>
            </a:r>
            <a:r>
              <a:rPr lang="en-US" sz="2000" kern="0" dirty="0" smtClean="0">
                <a:solidFill>
                  <a:srgbClr val="000000"/>
                </a:solidFill>
                <a:latin typeface="Times New Roman"/>
              </a:rPr>
              <a:t> control </a:t>
            </a:r>
          </a:p>
        </p:txBody>
      </p:sp>
      <p:sp>
        <p:nvSpPr>
          <p:cNvPr id="6" name="TextBox 5"/>
          <p:cNvSpPr txBox="1"/>
          <p:nvPr/>
        </p:nvSpPr>
        <p:spPr>
          <a:xfrm>
            <a:off x="609600" y="5334000"/>
            <a:ext cx="8534400" cy="338554"/>
          </a:xfrm>
          <a:prstGeom prst="rect">
            <a:avLst/>
          </a:prstGeom>
          <a:noFill/>
        </p:spPr>
        <p:txBody>
          <a:bodyPr wrap="square" rtlCol="0">
            <a:spAutoFit/>
          </a:bodyPr>
          <a:lstStyle/>
          <a:p>
            <a:r>
              <a:rPr lang="en-US" sz="1600" dirty="0" smtClean="0">
                <a:solidFill>
                  <a:schemeClr val="bg2"/>
                </a:solidFill>
              </a:rPr>
              <a:t>*All comparisons are statistically significant p&lt;0.05</a:t>
            </a:r>
            <a:endParaRPr lang="en-US" sz="1600" dirty="0">
              <a:solidFill>
                <a:schemeClr val="bg2"/>
              </a:solidFill>
            </a:endParaRPr>
          </a:p>
        </p:txBody>
      </p:sp>
      <p:pic>
        <p:nvPicPr>
          <p:cNvPr id="7"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0" normalizeH="0" baseline="0" noProof="0" smtClean="0">
                <a:ln>
                  <a:noFill/>
                </a:ln>
                <a:solidFill>
                  <a:srgbClr val="012B74"/>
                </a:solidFill>
                <a:effectLst/>
                <a:uLnTx/>
                <a:uFillTx/>
                <a:latin typeface="Calibri"/>
                <a:ea typeface="+mn-ea"/>
                <a:cs typeface="Calibri"/>
              </a:rPr>
              <a:t>Major Barriers to Protocol Implementation</a:t>
            </a:r>
            <a:endParaRPr kumimoji="0" lang="en-US" sz="4000" b="1" i="0" u="none" strike="noStrike" kern="1200" cap="none" spc="0" normalizeH="0" baseline="0" noProof="0" dirty="0">
              <a:ln>
                <a:noFill/>
              </a:ln>
              <a:solidFill>
                <a:srgbClr val="012B74"/>
              </a:solidFill>
              <a:effectLst/>
              <a:uLnTx/>
              <a:uFillTx/>
              <a:latin typeface="Calibri"/>
              <a:ea typeface="+mn-ea"/>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Time consuming local approval process</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Continuing education efforts for nursing staff</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Changing the ICU culture </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Concern regarding the use of motility agents</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Concern  regarding patients at risk of </a:t>
            </a:r>
            <a:r>
              <a:rPr kumimoji="0" lang="en-US" sz="3200" b="0" i="0" u="none" strike="noStrike" kern="0" cap="none" spc="0" normalizeH="0" baseline="0" noProof="0" dirty="0" err="1" smtClean="0">
                <a:ln>
                  <a:noFill/>
                </a:ln>
                <a:solidFill>
                  <a:schemeClr val="bg2"/>
                </a:solidFill>
                <a:effectLst/>
                <a:uLnTx/>
                <a:uFillTx/>
                <a:latin typeface="+mn-lt"/>
                <a:ea typeface="+mn-ea"/>
                <a:cs typeface="+mn-cs"/>
              </a:rPr>
              <a:t>refeeding</a:t>
            </a:r>
            <a:r>
              <a:rPr kumimoji="0" lang="en-US" sz="3200" b="0" i="0" u="none" strike="noStrike" kern="0" cap="none" spc="0" normalizeH="0" baseline="0" noProof="0" dirty="0" smtClean="0">
                <a:ln>
                  <a:noFill/>
                </a:ln>
                <a:solidFill>
                  <a:schemeClr val="bg2"/>
                </a:solidFill>
                <a:effectLst/>
                <a:uLnTx/>
                <a:uFillTx/>
                <a:latin typeface="+mn-lt"/>
                <a:ea typeface="+mn-ea"/>
                <a:cs typeface="+mn-cs"/>
              </a:rPr>
              <a:t> syndrome</a:t>
            </a: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pic>
        <p:nvPicPr>
          <p:cNvPr id="6"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Conclusions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can be successfully implemented in real practice setting in Canada with no/limited additional resources provided</a:t>
            </a:r>
          </a:p>
        </p:txBody>
      </p:sp>
      <p:pic>
        <p:nvPicPr>
          <p:cNvPr id="6"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Next Steps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Initiate US PEP </a:t>
            </a:r>
            <a:r>
              <a:rPr lang="en-US" sz="3200" kern="0" dirty="0" err="1" smtClean="0">
                <a:solidFill>
                  <a:srgbClr val="000000"/>
                </a:solidFill>
                <a:latin typeface="Times New Roman"/>
              </a:rPr>
              <a:t>uP</a:t>
            </a:r>
            <a:r>
              <a:rPr lang="en-US" sz="3200" kern="0" dirty="0" smtClean="0">
                <a:solidFill>
                  <a:srgbClr val="000000"/>
                </a:solidFill>
                <a:latin typeface="Times New Roman"/>
              </a:rPr>
              <a:t> collaborative Spring 2014</a:t>
            </a:r>
          </a:p>
          <a:p>
            <a:pPr algn="l">
              <a:spcBef>
                <a:spcPct val="20000"/>
              </a:spcBef>
              <a:buFont typeface="Arial" pitchFamily="34" charset="0"/>
              <a:buChar char="•"/>
              <a:defRPr/>
            </a:pPr>
            <a:r>
              <a:rPr lang="en-US" sz="3200" kern="0" dirty="0" smtClean="0">
                <a:solidFill>
                  <a:srgbClr val="000000"/>
                </a:solidFill>
                <a:latin typeface="Times New Roman"/>
              </a:rPr>
              <a:t>Application due Feb 16, 2014 </a:t>
            </a:r>
          </a:p>
          <a:p>
            <a:pPr algn="l">
              <a:spcBef>
                <a:spcPct val="20000"/>
              </a:spcBef>
              <a:buFont typeface="Arial" pitchFamily="34" charset="0"/>
              <a:buChar char="•"/>
              <a:defRPr/>
            </a:pPr>
            <a:r>
              <a:rPr lang="en-US" sz="3200" kern="0" dirty="0" smtClean="0">
                <a:solidFill>
                  <a:srgbClr val="000000"/>
                </a:solidFill>
                <a:latin typeface="Times New Roman"/>
              </a:rPr>
              <a:t>See our website for details</a:t>
            </a:r>
          </a:p>
          <a:p>
            <a:pPr algn="l">
              <a:spcBef>
                <a:spcPct val="20000"/>
              </a:spcBef>
              <a:buFont typeface="Arial" pitchFamily="34" charset="0"/>
              <a:buChar char="•"/>
              <a:defRPr/>
            </a:pPr>
            <a:r>
              <a:rPr lang="en-US" sz="3200" kern="0" dirty="0" smtClean="0">
                <a:solidFill>
                  <a:srgbClr val="000000"/>
                </a:solidFill>
                <a:latin typeface="Times New Roman"/>
              </a:rPr>
              <a:t>Other countries interested?</a:t>
            </a: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a:spLocks noChangeArrowheads="1"/>
          </p:cNvSpPr>
          <p:nvPr/>
        </p:nvSpPr>
        <p:spPr bwMode="auto">
          <a:xfrm>
            <a:off x="1626273" y="4717939"/>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45" name="Rectangle 19"/>
          <p:cNvSpPr>
            <a:spLocks noChangeArrowheads="1"/>
          </p:cNvSpPr>
          <p:nvPr/>
        </p:nvSpPr>
        <p:spPr bwMode="auto">
          <a:xfrm>
            <a:off x="856381" y="5165222"/>
            <a:ext cx="21031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Supplemental PN?</a:t>
            </a:r>
          </a:p>
        </p:txBody>
      </p:sp>
      <p:sp>
        <p:nvSpPr>
          <p:cNvPr id="79" name="Line 5"/>
          <p:cNvSpPr>
            <a:spLocks noChangeShapeType="1"/>
          </p:cNvSpPr>
          <p:nvPr/>
        </p:nvSpPr>
        <p:spPr bwMode="auto">
          <a:xfrm flipH="1">
            <a:off x="1885273" y="4582860"/>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0" name="Line 6"/>
          <p:cNvSpPr>
            <a:spLocks noChangeShapeType="1"/>
          </p:cNvSpPr>
          <p:nvPr/>
        </p:nvSpPr>
        <p:spPr bwMode="auto">
          <a:xfrm>
            <a:off x="1896908" y="4582860"/>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42" name="Rectangle 41"/>
          <p:cNvSpPr/>
          <p:nvPr/>
        </p:nvSpPr>
        <p:spPr bwMode="auto">
          <a:xfrm rot="1800000">
            <a:off x="3498633" y="4165738"/>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40" name="Rectangle 39"/>
          <p:cNvSpPr/>
          <p:nvPr/>
        </p:nvSpPr>
        <p:spPr bwMode="auto">
          <a:xfrm rot="1800000">
            <a:off x="5519130" y="2221462"/>
            <a:ext cx="822960" cy="8229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5" name="Line 5"/>
          <p:cNvSpPr>
            <a:spLocks noChangeShapeType="1"/>
          </p:cNvSpPr>
          <p:nvPr/>
        </p:nvSpPr>
        <p:spPr bwMode="auto">
          <a:xfrm flipH="1">
            <a:off x="2106703" y="1206505"/>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7" name="Line 6"/>
          <p:cNvSpPr>
            <a:spLocks noChangeShapeType="1"/>
          </p:cNvSpPr>
          <p:nvPr/>
        </p:nvSpPr>
        <p:spPr bwMode="auto">
          <a:xfrm>
            <a:off x="2118339" y="1195469"/>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 name="Rectangle 7"/>
          <p:cNvSpPr>
            <a:spLocks noChangeArrowheads="1"/>
          </p:cNvSpPr>
          <p:nvPr/>
        </p:nvSpPr>
        <p:spPr bwMode="auto">
          <a:xfrm>
            <a:off x="1847704" y="133921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14" name="Rectangle 12"/>
          <p:cNvSpPr>
            <a:spLocks noChangeArrowheads="1"/>
          </p:cNvSpPr>
          <p:nvPr/>
        </p:nvSpPr>
        <p:spPr bwMode="auto">
          <a:xfrm>
            <a:off x="5508729" y="133921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16" name="Line 37"/>
          <p:cNvSpPr>
            <a:spLocks noChangeShapeType="1"/>
          </p:cNvSpPr>
          <p:nvPr/>
        </p:nvSpPr>
        <p:spPr bwMode="auto">
          <a:xfrm>
            <a:off x="4677974" y="1206505"/>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19" name="Rectangle 19"/>
          <p:cNvSpPr>
            <a:spLocks noChangeArrowheads="1"/>
          </p:cNvSpPr>
          <p:nvPr/>
        </p:nvSpPr>
        <p:spPr bwMode="auto">
          <a:xfrm>
            <a:off x="6856644" y="3279328"/>
            <a:ext cx="14173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No problem</a:t>
            </a:r>
          </a:p>
        </p:txBody>
      </p:sp>
      <p:sp>
        <p:nvSpPr>
          <p:cNvPr id="30" name="Rectangle 19"/>
          <p:cNvSpPr>
            <a:spLocks noChangeArrowheads="1"/>
          </p:cNvSpPr>
          <p:nvPr/>
        </p:nvSpPr>
        <p:spPr bwMode="auto">
          <a:xfrm>
            <a:off x="2122318" y="3279328"/>
            <a:ext cx="3566160" cy="64008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Maximize EN with </a:t>
            </a:r>
            <a:r>
              <a:rPr lang="en-US" sz="1800" dirty="0" smtClean="0">
                <a:solidFill>
                  <a:srgbClr val="012B74"/>
                </a:solidFill>
                <a:latin typeface="Arial" pitchFamily="34" charset="0"/>
                <a:cs typeface="Arial" pitchFamily="34" charset="0"/>
              </a:rPr>
              <a:t>motility agents</a:t>
            </a:r>
            <a:br>
              <a:rPr lang="en-US" sz="1800" dirty="0" smtClean="0">
                <a:solidFill>
                  <a:srgbClr val="012B74"/>
                </a:solidFill>
                <a:latin typeface="Arial" pitchFamily="34" charset="0"/>
                <a:cs typeface="Arial" pitchFamily="34" charset="0"/>
              </a:rPr>
            </a:br>
            <a:r>
              <a:rPr lang="en-US" sz="1800" dirty="0" smtClean="0">
                <a:solidFill>
                  <a:srgbClr val="012B74"/>
                </a:solidFill>
                <a:latin typeface="Arial" pitchFamily="34" charset="0"/>
                <a:cs typeface="Arial" pitchFamily="34" charset="0"/>
              </a:rPr>
              <a:t>and small </a:t>
            </a:r>
            <a:r>
              <a:rPr lang="en-US" sz="1800" dirty="0">
                <a:solidFill>
                  <a:srgbClr val="012B74"/>
                </a:solidFill>
                <a:latin typeface="Arial" pitchFamily="34" charset="0"/>
                <a:cs typeface="Arial" pitchFamily="34" charset="0"/>
              </a:rPr>
              <a:t>bowel feeding</a:t>
            </a:r>
          </a:p>
        </p:txBody>
      </p:sp>
      <p:sp>
        <p:nvSpPr>
          <p:cNvPr id="48" name="Rectangle 19"/>
          <p:cNvSpPr>
            <a:spLocks noChangeArrowheads="1"/>
          </p:cNvSpPr>
          <p:nvPr/>
        </p:nvSpPr>
        <p:spPr bwMode="auto">
          <a:xfrm>
            <a:off x="3067433" y="188025"/>
            <a:ext cx="155448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Start PEP </a:t>
            </a:r>
            <a:r>
              <a:rPr lang="en-US" sz="1800" dirty="0" err="1" smtClean="0">
                <a:solidFill>
                  <a:srgbClr val="012B74"/>
                </a:solidFill>
                <a:latin typeface="Arial" pitchFamily="34" charset="0"/>
                <a:cs typeface="Arial" pitchFamily="34" charset="0"/>
              </a:rPr>
              <a:t>uP</a:t>
            </a:r>
            <a:endParaRPr lang="en-US" sz="1800" dirty="0">
              <a:solidFill>
                <a:srgbClr val="012B74"/>
              </a:solidFill>
              <a:latin typeface="Arial" pitchFamily="34" charset="0"/>
              <a:cs typeface="Arial" pitchFamily="34" charset="0"/>
            </a:endParaRPr>
          </a:p>
        </p:txBody>
      </p:sp>
      <p:sp>
        <p:nvSpPr>
          <p:cNvPr id="52" name="Rectangle 19"/>
          <p:cNvSpPr>
            <a:spLocks noChangeArrowheads="1"/>
          </p:cNvSpPr>
          <p:nvPr/>
        </p:nvSpPr>
        <p:spPr bwMode="auto">
          <a:xfrm>
            <a:off x="1553637" y="2082724"/>
            <a:ext cx="114300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Carry on!</a:t>
            </a:r>
          </a:p>
        </p:txBody>
      </p:sp>
      <p:sp>
        <p:nvSpPr>
          <p:cNvPr id="54" name="Line 2"/>
          <p:cNvSpPr>
            <a:spLocks noChangeShapeType="1"/>
          </p:cNvSpPr>
          <p:nvPr/>
        </p:nvSpPr>
        <p:spPr bwMode="auto">
          <a:xfrm>
            <a:off x="211833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56" name="Line 2"/>
          <p:cNvSpPr>
            <a:spLocks noChangeShapeType="1"/>
          </p:cNvSpPr>
          <p:nvPr/>
        </p:nvSpPr>
        <p:spPr bwMode="auto">
          <a:xfrm>
            <a:off x="578304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57" name="Line 6"/>
          <p:cNvSpPr>
            <a:spLocks noChangeShapeType="1"/>
          </p:cNvSpPr>
          <p:nvPr/>
        </p:nvSpPr>
        <p:spPr bwMode="auto">
          <a:xfrm>
            <a:off x="5783049" y="1195469"/>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58" name="Text Box 49"/>
          <p:cNvSpPr txBox="1">
            <a:spLocks noChangeArrowheads="1"/>
          </p:cNvSpPr>
          <p:nvPr/>
        </p:nvSpPr>
        <p:spPr bwMode="auto">
          <a:xfrm>
            <a:off x="5269360" y="2265604"/>
            <a:ext cx="1353176" cy="724224"/>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High </a:t>
            </a:r>
            <a:r>
              <a:rPr lang="en-GB" sz="1800" b="1" dirty="0" smtClean="0">
                <a:solidFill>
                  <a:srgbClr val="000000"/>
                </a:solidFill>
                <a:latin typeface="Arial" pitchFamily="34" charset="0"/>
                <a:cs typeface="Arial" pitchFamily="34" charset="0"/>
              </a:rPr>
              <a:t>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risk</a:t>
            </a:r>
            <a:r>
              <a:rPr lang="en-GB" sz="1800" b="1" dirty="0">
                <a:solidFill>
                  <a:srgbClr val="000000"/>
                </a:solidFill>
                <a:latin typeface="Arial" pitchFamily="34" charset="0"/>
                <a:cs typeface="Arial" pitchFamily="34" charset="0"/>
              </a:rPr>
              <a:t>?</a:t>
            </a:r>
          </a:p>
        </p:txBody>
      </p:sp>
      <p:sp>
        <p:nvSpPr>
          <p:cNvPr id="60" name="Line 5"/>
          <p:cNvSpPr>
            <a:spLocks noChangeShapeType="1"/>
          </p:cNvSpPr>
          <p:nvPr/>
        </p:nvSpPr>
        <p:spPr bwMode="auto">
          <a:xfrm flipH="1">
            <a:off x="3889618" y="2484376"/>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1" name="Line 6"/>
          <p:cNvSpPr>
            <a:spLocks noChangeShapeType="1"/>
          </p:cNvSpPr>
          <p:nvPr/>
        </p:nvSpPr>
        <p:spPr bwMode="auto">
          <a:xfrm>
            <a:off x="3904939" y="2484375"/>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2" name="Rectangle 61"/>
          <p:cNvSpPr>
            <a:spLocks noChangeArrowheads="1"/>
          </p:cNvSpPr>
          <p:nvPr/>
        </p:nvSpPr>
        <p:spPr bwMode="auto">
          <a:xfrm>
            <a:off x="3630619" y="262953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63" name="Rectangle 12"/>
          <p:cNvSpPr>
            <a:spLocks noChangeArrowheads="1"/>
          </p:cNvSpPr>
          <p:nvPr/>
        </p:nvSpPr>
        <p:spPr bwMode="auto">
          <a:xfrm>
            <a:off x="7294537" y="262953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64" name="Line 37"/>
          <p:cNvSpPr>
            <a:spLocks noChangeShapeType="1"/>
          </p:cNvSpPr>
          <p:nvPr/>
        </p:nvSpPr>
        <p:spPr bwMode="auto">
          <a:xfrm>
            <a:off x="6482334" y="2484376"/>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5" name="Line 2"/>
          <p:cNvSpPr>
            <a:spLocks noChangeShapeType="1"/>
          </p:cNvSpPr>
          <p:nvPr/>
        </p:nvSpPr>
        <p:spPr bwMode="auto">
          <a:xfrm>
            <a:off x="3904939"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66" name="Line 2"/>
          <p:cNvSpPr>
            <a:spLocks noChangeShapeType="1"/>
          </p:cNvSpPr>
          <p:nvPr/>
        </p:nvSpPr>
        <p:spPr bwMode="auto">
          <a:xfrm>
            <a:off x="7568857"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67" name="Line 6"/>
          <p:cNvSpPr>
            <a:spLocks noChangeShapeType="1"/>
          </p:cNvSpPr>
          <p:nvPr/>
        </p:nvSpPr>
        <p:spPr bwMode="auto">
          <a:xfrm>
            <a:off x="7568857" y="2484375"/>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39" name="Text Box 49"/>
          <p:cNvSpPr txBox="1">
            <a:spLocks noChangeArrowheads="1"/>
          </p:cNvSpPr>
          <p:nvPr/>
        </p:nvSpPr>
        <p:spPr bwMode="auto">
          <a:xfrm>
            <a:off x="3325092" y="4231279"/>
            <a:ext cx="1677375" cy="1062123"/>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Not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tolerating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EN </a:t>
            </a:r>
            <a:r>
              <a:rPr lang="en-GB" sz="1800" b="1" dirty="0">
                <a:solidFill>
                  <a:srgbClr val="000000"/>
                </a:solidFill>
                <a:latin typeface="Arial" pitchFamily="34" charset="0"/>
                <a:cs typeface="Arial" pitchFamily="34" charset="0"/>
              </a:rPr>
              <a:t>at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96 </a:t>
            </a:r>
            <a:r>
              <a:rPr lang="en-GB" sz="1800" b="1" dirty="0" err="1">
                <a:solidFill>
                  <a:srgbClr val="000000"/>
                </a:solidFill>
                <a:latin typeface="Arial" pitchFamily="34" charset="0"/>
                <a:cs typeface="Arial" pitchFamily="34" charset="0"/>
              </a:rPr>
              <a:t>hrs</a:t>
            </a:r>
            <a:r>
              <a:rPr lang="en-GB" sz="1800" b="1" dirty="0">
                <a:solidFill>
                  <a:srgbClr val="000000"/>
                </a:solidFill>
                <a:latin typeface="Arial" pitchFamily="34" charset="0"/>
                <a:cs typeface="Arial" pitchFamily="34" charset="0"/>
              </a:rPr>
              <a:t>?</a:t>
            </a:r>
          </a:p>
        </p:txBody>
      </p:sp>
      <p:sp>
        <p:nvSpPr>
          <p:cNvPr id="82" name="Rectangle 12"/>
          <p:cNvSpPr>
            <a:spLocks noChangeArrowheads="1"/>
          </p:cNvSpPr>
          <p:nvPr/>
        </p:nvSpPr>
        <p:spPr bwMode="auto">
          <a:xfrm>
            <a:off x="6381712" y="4717939"/>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83" name="Line 37"/>
          <p:cNvSpPr>
            <a:spLocks noChangeShapeType="1"/>
          </p:cNvSpPr>
          <p:nvPr/>
        </p:nvSpPr>
        <p:spPr bwMode="auto">
          <a:xfrm>
            <a:off x="5004707" y="4582860"/>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6" name="Line 6"/>
          <p:cNvSpPr>
            <a:spLocks noChangeShapeType="1"/>
          </p:cNvSpPr>
          <p:nvPr/>
        </p:nvSpPr>
        <p:spPr bwMode="auto">
          <a:xfrm>
            <a:off x="6643522" y="4582860"/>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 name="Rectangle 5"/>
          <p:cNvSpPr/>
          <p:nvPr/>
        </p:nvSpPr>
        <p:spPr bwMode="auto">
          <a:xfrm rot="1800000">
            <a:off x="3178008" y="796695"/>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2" name="Text Box 49"/>
          <p:cNvSpPr txBox="1">
            <a:spLocks noChangeArrowheads="1"/>
          </p:cNvSpPr>
          <p:nvPr/>
        </p:nvSpPr>
        <p:spPr bwMode="auto">
          <a:xfrm>
            <a:off x="3168085" y="784662"/>
            <a:ext cx="1353176" cy="1274548"/>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smtClean="0">
                <a:solidFill>
                  <a:srgbClr val="000000"/>
                </a:solidFill>
                <a:latin typeface="Arial" pitchFamily="34" charset="0"/>
                <a:cs typeface="Arial" pitchFamily="34" charset="0"/>
              </a:rPr>
              <a:t>Day 3</a:t>
            </a:r>
          </a:p>
          <a:p>
            <a:pPr eaLnBrk="1" hangingPunct="1">
              <a:lnSpc>
                <a:spcPct val="95000"/>
              </a:lnSpc>
              <a:spcBef>
                <a:spcPts val="0"/>
              </a:spcBef>
            </a:pPr>
            <a:r>
              <a:rPr lang="en-GB" sz="1800" dirty="0" smtClean="0">
                <a:solidFill>
                  <a:srgbClr val="000000"/>
                </a:solidFill>
                <a:latin typeface="Arial" pitchFamily="34" charset="0"/>
                <a:cs typeface="Arial" pitchFamily="34" charset="0"/>
              </a:rPr>
              <a:t>&gt; 80% </a:t>
            </a:r>
            <a:br>
              <a:rPr lang="en-GB" sz="1800" dirty="0" smtClean="0">
                <a:solidFill>
                  <a:srgbClr val="000000"/>
                </a:solidFill>
                <a:latin typeface="Arial" pitchFamily="34" charset="0"/>
                <a:cs typeface="Arial" pitchFamily="34" charset="0"/>
              </a:rPr>
            </a:br>
            <a:r>
              <a:rPr lang="en-GB" sz="1800" dirty="0" smtClean="0">
                <a:solidFill>
                  <a:srgbClr val="000000"/>
                </a:solidFill>
                <a:latin typeface="Arial" pitchFamily="34" charset="0"/>
                <a:cs typeface="Arial" pitchFamily="34" charset="0"/>
              </a:rPr>
              <a:t>of goal </a:t>
            </a:r>
            <a:r>
              <a:rPr lang="en-GB" sz="1800" dirty="0">
                <a:solidFill>
                  <a:srgbClr val="000000"/>
                </a:solidFill>
                <a:latin typeface="Arial" pitchFamily="34" charset="0"/>
                <a:cs typeface="Arial" pitchFamily="34" charset="0"/>
              </a:rPr>
              <a:t>c</a:t>
            </a:r>
            <a:r>
              <a:rPr lang="en-GB" sz="1800" dirty="0" smtClean="0">
                <a:solidFill>
                  <a:srgbClr val="000000"/>
                </a:solidFill>
                <a:latin typeface="Arial" pitchFamily="34" charset="0"/>
                <a:cs typeface="Arial" pitchFamily="34" charset="0"/>
              </a:rPr>
              <a:t>alories</a:t>
            </a:r>
            <a:endParaRPr lang="en-GB" sz="1800" dirty="0">
              <a:solidFill>
                <a:srgbClr val="000000"/>
              </a:solidFill>
              <a:latin typeface="Arial" pitchFamily="34" charset="0"/>
              <a:cs typeface="Arial" pitchFamily="34" charset="0"/>
            </a:endParaRPr>
          </a:p>
        </p:txBody>
      </p:sp>
      <p:pic>
        <p:nvPicPr>
          <p:cNvPr id="35"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2271360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981200" y="1143000"/>
            <a:ext cx="6477000" cy="1470025"/>
          </a:xfrm>
        </p:spPr>
        <p:txBody>
          <a:bodyPr/>
          <a:lstStyle/>
          <a:p>
            <a:pPr eaLnBrk="1" hangingPunct="1"/>
            <a:r>
              <a:rPr lang="en-US" sz="2500" b="1" u="sng" smtClean="0"/>
              <a:t>OPT</a:t>
            </a:r>
            <a:r>
              <a:rPr lang="en-US" sz="2500" b="1" smtClean="0"/>
              <a:t>imal nutrition by </a:t>
            </a:r>
            <a:r>
              <a:rPr lang="en-US" sz="2500" b="1" u="sng" smtClean="0"/>
              <a:t>I</a:t>
            </a:r>
            <a:r>
              <a:rPr lang="en-US" sz="2500" b="1" smtClean="0"/>
              <a:t>nforming and </a:t>
            </a:r>
            <a:r>
              <a:rPr lang="en-US" sz="2500" b="1" u="sng" smtClean="0"/>
              <a:t>C</a:t>
            </a:r>
            <a:r>
              <a:rPr lang="en-US" sz="2500" b="1" smtClean="0"/>
              <a:t>apacitating family members of best practices:</a:t>
            </a:r>
            <a:r>
              <a:rPr lang="en-US" sz="2500" smtClean="0"/>
              <a:t/>
            </a:r>
            <a:br>
              <a:rPr lang="en-US" sz="2500" smtClean="0"/>
            </a:br>
            <a:r>
              <a:rPr lang="en-US" sz="2500" b="1" smtClean="0"/>
              <a:t>The OPTICs feasibility study</a:t>
            </a:r>
          </a:p>
        </p:txBody>
      </p:sp>
      <p:sp>
        <p:nvSpPr>
          <p:cNvPr id="3075" name="Rectangle 5"/>
          <p:cNvSpPr>
            <a:spLocks noGrp="1" noChangeArrowheads="1"/>
          </p:cNvSpPr>
          <p:nvPr>
            <p:ph type="subTitle" idx="1"/>
          </p:nvPr>
        </p:nvSpPr>
        <p:spPr>
          <a:xfrm>
            <a:off x="4343400" y="4876800"/>
            <a:ext cx="4419600" cy="1752600"/>
          </a:xfrm>
        </p:spPr>
        <p:txBody>
          <a:bodyPr/>
          <a:lstStyle/>
          <a:p>
            <a:pPr algn="l" eaLnBrk="1" hangingPunct="1"/>
            <a:r>
              <a:rPr lang="en-US" sz="2400" smtClean="0"/>
              <a:t>Investigators</a:t>
            </a:r>
          </a:p>
          <a:p>
            <a:pPr algn="l" eaLnBrk="1" hangingPunct="1"/>
            <a:r>
              <a:rPr lang="en-US" sz="1600" smtClean="0"/>
              <a:t>Andrea Marshall, RN, MN, PhD</a:t>
            </a:r>
          </a:p>
          <a:p>
            <a:pPr algn="l" eaLnBrk="1" hangingPunct="1"/>
            <a:r>
              <a:rPr lang="en-US" sz="1600" smtClean="0"/>
              <a:t>Daren Heyland, MD, FRCPC, MSc</a:t>
            </a:r>
          </a:p>
          <a:p>
            <a:pPr algn="l" eaLnBrk="1" hangingPunct="1"/>
            <a:r>
              <a:rPr lang="en-US" sz="1600" smtClean="0"/>
              <a:t>Naomi Cahill, RD, PhD candidate</a:t>
            </a:r>
          </a:p>
          <a:p>
            <a:pPr algn="l" eaLnBrk="1" hangingPunct="1"/>
            <a:r>
              <a:rPr lang="en-US" sz="1600" smtClean="0"/>
              <a:t>Rupinder Dhaliwal, RD</a:t>
            </a:r>
          </a:p>
          <a:p>
            <a:pPr eaLnBrk="1" hangingPunct="1"/>
            <a:endParaRPr lang="en-US" sz="1600" smtClean="0"/>
          </a:p>
        </p:txBody>
      </p:sp>
      <p:pic>
        <p:nvPicPr>
          <p:cNvPr id="3076" name="Picture 4" descr="iStock_000010809851XSmall"/>
          <p:cNvPicPr>
            <a:picLocks noChangeAspect="1" noChangeArrowheads="1"/>
          </p:cNvPicPr>
          <p:nvPr/>
        </p:nvPicPr>
        <p:blipFill>
          <a:blip r:embed="rId2" cstate="print"/>
          <a:srcRect/>
          <a:stretch>
            <a:fillRect/>
          </a:stretch>
        </p:blipFill>
        <p:spPr bwMode="auto">
          <a:xfrm>
            <a:off x="533400" y="533400"/>
            <a:ext cx="1371600" cy="2057400"/>
          </a:xfrm>
          <a:prstGeom prst="rect">
            <a:avLst/>
          </a:prstGeom>
          <a:noFill/>
          <a:ln w="9525">
            <a:noFill/>
            <a:miter lim="800000"/>
            <a:headEnd/>
            <a:tailEnd/>
          </a:ln>
        </p:spPr>
      </p:pic>
      <p:pic>
        <p:nvPicPr>
          <p:cNvPr id="7" name="Picture 8" descr="CC logo.png"/>
          <p:cNvPicPr>
            <a:picLocks noChangeAspect="1"/>
          </p:cNvPicPr>
          <p:nvPr/>
        </p:nvPicPr>
        <p:blipFill>
          <a:blip r:embed="rId3" cstate="print"/>
          <a:srcRect/>
          <a:stretch>
            <a:fillRect/>
          </a:stretch>
        </p:blipFill>
        <p:spPr bwMode="auto">
          <a:xfrm>
            <a:off x="-304800" y="5902153"/>
            <a:ext cx="3581400" cy="955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descr="Plot of prob by AdequacyCalsTot12"/>
          <p:cNvPicPr>
            <a:picLocks noChangeAspect="1" noChangeArrowheads="1"/>
          </p:cNvPicPr>
          <p:nvPr/>
        </p:nvPicPr>
        <p:blipFill>
          <a:blip r:embed="rId4" cstate="print"/>
          <a:srcRect/>
          <a:stretch>
            <a:fillRect/>
          </a:stretch>
        </p:blipFill>
        <p:spPr bwMode="auto">
          <a:xfrm>
            <a:off x="768925" y="1119250"/>
            <a:ext cx="7620000" cy="4214750"/>
          </a:xfrm>
          <a:prstGeom prst="rect">
            <a:avLst/>
          </a:prstGeom>
          <a:noFill/>
          <a:ln w="6350">
            <a:solidFill>
              <a:srgbClr val="1AA4D5"/>
            </a:solidFill>
            <a:miter lim="800000"/>
            <a:headEnd/>
            <a:tailEnd/>
          </a:ln>
        </p:spPr>
      </p:pic>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grpSp>
        <p:nvGrpSpPr>
          <p:cNvPr id="2" name="Group 6"/>
          <p:cNvGrpSpPr>
            <a:grpSpLocks/>
          </p:cNvGrpSpPr>
          <p:nvPr/>
        </p:nvGrpSpPr>
        <p:grpSpPr bwMode="invGray">
          <a:xfrm>
            <a:off x="5723901" y="2286000"/>
            <a:ext cx="1280160" cy="1554480"/>
            <a:chOff x="5486400" y="3276600"/>
            <a:chExt cx="1600200" cy="1447800"/>
          </a:xfrm>
        </p:grpSpPr>
        <p:sp>
          <p:nvSpPr>
            <p:cNvPr id="14342" name="Down Arrow Callout 4"/>
            <p:cNvSpPr>
              <a:spLocks noChangeArrowheads="1"/>
            </p:cNvSpPr>
            <p:nvPr/>
          </p:nvSpPr>
          <p:spPr bwMode="invGray">
            <a:xfrm>
              <a:off x="5486400" y="3276600"/>
              <a:ext cx="1600200" cy="1447800"/>
            </a:xfrm>
            <a:prstGeom prst="downArrowCallout">
              <a:avLst>
                <a:gd name="adj1" fmla="val 25001"/>
                <a:gd name="adj2" fmla="val 25001"/>
                <a:gd name="adj3" fmla="val 25000"/>
                <a:gd name="adj4" fmla="val 64977"/>
              </a:avLst>
            </a:prstGeom>
            <a:solidFill>
              <a:srgbClr val="012B74"/>
            </a:solidFill>
            <a:ln w="9525" algn="ctr">
              <a:noFill/>
              <a:round/>
              <a:headEnd/>
              <a:tailEnd/>
            </a:ln>
          </p:spPr>
          <p:txBody>
            <a:bodyPr/>
            <a:lstStyle/>
            <a:p>
              <a:endParaRPr lang="en-US">
                <a:solidFill>
                  <a:srgbClr val="FFFF00"/>
                </a:solidFill>
              </a:endParaRPr>
            </a:p>
          </p:txBody>
        </p:sp>
        <p:sp>
          <p:nvSpPr>
            <p:cNvPr id="14343" name="TextBox 5"/>
            <p:cNvSpPr txBox="1">
              <a:spLocks noChangeArrowheads="1"/>
            </p:cNvSpPr>
            <p:nvPr/>
          </p:nvSpPr>
          <p:spPr bwMode="invGray">
            <a:xfrm>
              <a:off x="5486400" y="3287638"/>
              <a:ext cx="1600200" cy="927250"/>
            </a:xfrm>
            <a:prstGeom prst="rect">
              <a:avLst/>
            </a:prstGeom>
            <a:noFill/>
            <a:ln w="9525">
              <a:noFill/>
              <a:miter lim="800000"/>
              <a:headEnd/>
              <a:tailEnd/>
            </a:ln>
          </p:spPr>
          <p:txBody>
            <a:bodyPr anchor="ctr" anchorCtr="0">
              <a:noAutofit/>
            </a:bodyPr>
            <a:lstStyle/>
            <a:p>
              <a:r>
                <a:rPr lang="en-US" sz="1800" b="1" dirty="0">
                  <a:solidFill>
                    <a:srgbClr val="BFD82D"/>
                  </a:solidFill>
                  <a:latin typeface="Arial" pitchFamily="34" charset="0"/>
                  <a:cs typeface="Arial" pitchFamily="34" charset="0"/>
                </a:rPr>
                <a:t>Optimal </a:t>
              </a:r>
              <a:r>
                <a:rPr lang="en-US" sz="1800" b="1" dirty="0" smtClean="0">
                  <a:solidFill>
                    <a:srgbClr val="BFD82D"/>
                  </a:solidFill>
                  <a:latin typeface="Arial" pitchFamily="34" charset="0"/>
                  <a:cs typeface="Arial" pitchFamily="34" charset="0"/>
                </a:rPr>
                <a:t>amount = </a:t>
              </a:r>
              <a:endParaRPr lang="en-US" sz="1800" b="1" dirty="0">
                <a:solidFill>
                  <a:srgbClr val="BFD82D"/>
                </a:solidFill>
                <a:latin typeface="Arial" pitchFamily="34" charset="0"/>
                <a:cs typeface="Arial" pitchFamily="34" charset="0"/>
              </a:endParaRPr>
            </a:p>
            <a:p>
              <a:r>
                <a:rPr lang="en-US" sz="1800" b="1" dirty="0">
                  <a:solidFill>
                    <a:srgbClr val="BFD82D"/>
                  </a:solidFill>
                  <a:latin typeface="Arial" pitchFamily="34" charset="0"/>
                  <a:cs typeface="Arial" pitchFamily="34" charset="0"/>
                </a:rPr>
                <a:t>80-85%</a:t>
              </a:r>
            </a:p>
          </p:txBody>
        </p:sp>
      </p:grpSp>
      <p:sp>
        <p:nvSpPr>
          <p:cNvPr id="11" name="TextBox 10"/>
          <p:cNvSpPr txBox="1"/>
          <p:nvPr/>
        </p:nvSpPr>
        <p:spPr bwMode="gray">
          <a:xfrm>
            <a:off x="1899160" y="1119250"/>
            <a:ext cx="589788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pPr>
              <a:defRPr/>
            </a:pPr>
            <a:r>
              <a:rPr lang="en-CA" sz="2000" b="1" dirty="0" smtClean="0">
                <a:solidFill>
                  <a:srgbClr val="012B74"/>
                </a:solidFill>
                <a:latin typeface="Arial" pitchFamily="34" charset="0"/>
                <a:cs typeface="Arial" pitchFamily="34" charset="0"/>
              </a:rPr>
              <a:t>Association </a:t>
            </a:r>
            <a:r>
              <a:rPr lang="en-CA" sz="2000" b="1" dirty="0">
                <a:solidFill>
                  <a:srgbClr val="012B74"/>
                </a:solidFill>
                <a:latin typeface="Arial" pitchFamily="34" charset="0"/>
                <a:cs typeface="Arial" pitchFamily="34" charset="0"/>
              </a:rPr>
              <a:t>Between 12-day Caloric Adequacy </a:t>
            </a:r>
            <a:r>
              <a:rPr lang="en-CA" sz="2000" b="1" dirty="0" smtClean="0">
                <a:solidFill>
                  <a:srgbClr val="012B74"/>
                </a:solidFill>
                <a:latin typeface="Arial" pitchFamily="34" charset="0"/>
                <a:cs typeface="Arial" pitchFamily="34" charset="0"/>
              </a:rPr>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and 60-day </a:t>
            </a:r>
            <a:r>
              <a:rPr lang="en-CA" sz="2000" b="1" dirty="0">
                <a:solidFill>
                  <a:srgbClr val="012B74"/>
                </a:solidFill>
                <a:latin typeface="Arial" pitchFamily="34" charset="0"/>
                <a:cs typeface="Arial" pitchFamily="34" charset="0"/>
              </a:rPr>
              <a:t>Hospital Mortality </a:t>
            </a:r>
          </a:p>
        </p:txBody>
      </p:sp>
      <p:pic>
        <p:nvPicPr>
          <p:cNvPr id="10"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304800"/>
            <a:ext cx="8610600" cy="1143000"/>
          </a:xfrm>
        </p:spPr>
        <p:txBody>
          <a:bodyPr/>
          <a:lstStyle/>
          <a:p>
            <a:pPr eaLnBrk="1" hangingPunct="1"/>
            <a:r>
              <a:rPr lang="en-US" sz="3200" b="1" smtClean="0"/>
              <a:t>Gap exists: best practice &amp; current practice</a:t>
            </a:r>
          </a:p>
        </p:txBody>
      </p:sp>
      <p:sp>
        <p:nvSpPr>
          <p:cNvPr id="6147" name="Rectangle 3"/>
          <p:cNvSpPr>
            <a:spLocks noGrp="1" noChangeArrowheads="1"/>
          </p:cNvSpPr>
          <p:nvPr>
            <p:ph type="body" idx="4294967295"/>
          </p:nvPr>
        </p:nvSpPr>
        <p:spPr/>
        <p:txBody>
          <a:bodyPr/>
          <a:lstStyle/>
          <a:p>
            <a:pPr eaLnBrk="1" hangingPunct="1">
              <a:lnSpc>
                <a:spcPct val="90000"/>
              </a:lnSpc>
            </a:pPr>
            <a:r>
              <a:rPr lang="en-US" sz="2400" smtClean="0"/>
              <a:t>Evidence-based nutrition guidelines are inconsistently implemented</a:t>
            </a:r>
          </a:p>
          <a:p>
            <a:pPr eaLnBrk="1" hangingPunct="1">
              <a:lnSpc>
                <a:spcPct val="90000"/>
              </a:lnSpc>
              <a:buFontTx/>
              <a:buNone/>
            </a:pPr>
            <a:endParaRPr lang="en-US" sz="2400" smtClean="0"/>
          </a:p>
          <a:p>
            <a:pPr eaLnBrk="1" hangingPunct="1">
              <a:lnSpc>
                <a:spcPct val="90000"/>
              </a:lnSpc>
            </a:pPr>
            <a:r>
              <a:rPr lang="en-US" sz="2400" smtClean="0"/>
              <a:t>Large scale, multi-faceted interventions have failed to improve nutrition practices &amp; have not improved nutritional adequacy for the critically ill</a:t>
            </a:r>
          </a:p>
          <a:p>
            <a:pPr eaLnBrk="1" hangingPunct="1">
              <a:lnSpc>
                <a:spcPct val="90000"/>
              </a:lnSpc>
            </a:pPr>
            <a:endParaRPr lang="en-US" sz="2400" smtClean="0"/>
          </a:p>
          <a:p>
            <a:pPr eaLnBrk="1" hangingPunct="1">
              <a:lnSpc>
                <a:spcPct val="90000"/>
              </a:lnSpc>
            </a:pPr>
            <a:r>
              <a:rPr lang="en-US" sz="2400" smtClean="0"/>
              <a:t>Engaging family members to act as advocates for nutrition may be a promising strategy to narrow the gap between best practice &amp; current practice both in the ICU and post ICU</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304800"/>
            <a:ext cx="8229600" cy="1143000"/>
          </a:xfrm>
        </p:spPr>
        <p:txBody>
          <a:bodyPr/>
          <a:lstStyle/>
          <a:p>
            <a:pPr eaLnBrk="1" hangingPunct="1"/>
            <a:r>
              <a:rPr lang="en-US" sz="3600" b="1" smtClean="0"/>
              <a:t>Objectives: Definitive study</a:t>
            </a:r>
          </a:p>
        </p:txBody>
      </p:sp>
      <p:sp>
        <p:nvSpPr>
          <p:cNvPr id="8195" name="Rectangle 3"/>
          <p:cNvSpPr>
            <a:spLocks noGrp="1" noChangeArrowheads="1"/>
          </p:cNvSpPr>
          <p:nvPr>
            <p:ph type="body" idx="4294967295"/>
          </p:nvPr>
        </p:nvSpPr>
        <p:spPr>
          <a:xfrm>
            <a:off x="457200" y="1600200"/>
            <a:ext cx="8229600" cy="4876800"/>
          </a:xfrm>
        </p:spPr>
        <p:txBody>
          <a:bodyPr/>
          <a:lstStyle/>
          <a:p>
            <a:pPr eaLnBrk="1" hangingPunct="1">
              <a:buFontTx/>
              <a:buNone/>
            </a:pPr>
            <a:r>
              <a:rPr lang="en-US" b="1" smtClean="0"/>
              <a:t>Hypothesis</a:t>
            </a:r>
          </a:p>
          <a:p>
            <a:pPr eaLnBrk="1" hangingPunct="1">
              <a:buFontTx/>
              <a:buNone/>
            </a:pPr>
            <a:endParaRPr lang="en-US" b="1" smtClean="0"/>
          </a:p>
          <a:p>
            <a:pPr eaLnBrk="1" hangingPunct="1">
              <a:buFontTx/>
              <a:buNone/>
            </a:pPr>
            <a:r>
              <a:rPr lang="en-US" sz="2400" smtClean="0"/>
              <a:t>    Educating families about the importance of nutrition and having them advocate for better nutrition for their loved one in the ICU will result in better nutrition delivery during critical illness and in the recovery phase</a:t>
            </a:r>
            <a:r>
              <a:rPr lang="en-US" b="1" smtClean="0"/>
              <a:t> </a:t>
            </a:r>
          </a:p>
          <a:p>
            <a:pPr eaLnBrk="1" hangingPunct="1">
              <a:buFontTx/>
              <a:buNone/>
            </a:pPr>
            <a:endParaRPr lang="en-US" b="1"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r>
              <a:rPr lang="en-US" sz="2800" b="1" smtClean="0">
                <a:solidFill>
                  <a:schemeClr val="tx1"/>
                </a:solidFill>
              </a:rPr>
              <a:t>Evidence for Family advocacy</a:t>
            </a:r>
          </a:p>
        </p:txBody>
      </p:sp>
      <p:sp>
        <p:nvSpPr>
          <p:cNvPr id="7171" name="Content Placeholder 2"/>
          <p:cNvSpPr>
            <a:spLocks noGrp="1"/>
          </p:cNvSpPr>
          <p:nvPr>
            <p:ph idx="1"/>
          </p:nvPr>
        </p:nvSpPr>
        <p:spPr>
          <a:xfrm>
            <a:off x="381000" y="685800"/>
            <a:ext cx="8229600" cy="4830763"/>
          </a:xfrm>
        </p:spPr>
        <p:txBody>
          <a:bodyPr/>
          <a:lstStyle/>
          <a:p>
            <a:pPr>
              <a:buFontTx/>
              <a:buNone/>
            </a:pPr>
            <a:endParaRPr lang="en-US" sz="2600" smtClean="0"/>
          </a:p>
          <a:p>
            <a:r>
              <a:rPr lang="en-US" sz="2600" smtClean="0"/>
              <a:t>Literature supports family-centered care</a:t>
            </a:r>
            <a:r>
              <a:rPr lang="en-US" sz="2600" baseline="30000" smtClean="0"/>
              <a:t>1,2,3,4</a:t>
            </a:r>
          </a:p>
          <a:p>
            <a:pPr>
              <a:buFontTx/>
              <a:buNone/>
            </a:pPr>
            <a:endParaRPr lang="en-US" sz="2600" baseline="30000" smtClean="0"/>
          </a:p>
          <a:p>
            <a:r>
              <a:rPr lang="en-US" sz="2600" smtClean="0"/>
              <a:t>Families and ICU staff are very supportive of family involvement in patient care. Most patients are also favourable of family involvement in their care</a:t>
            </a:r>
            <a:r>
              <a:rPr lang="en-US" sz="2600" baseline="30000" smtClean="0"/>
              <a:t>1</a:t>
            </a:r>
            <a:endParaRPr lang="en-US" sz="2600" smtClean="0"/>
          </a:p>
        </p:txBody>
      </p:sp>
      <p:sp>
        <p:nvSpPr>
          <p:cNvPr id="7172" name="Footer Placeholder 3"/>
          <p:cNvSpPr>
            <a:spLocks noGrp="1"/>
          </p:cNvSpPr>
          <p:nvPr>
            <p:ph type="ftr" sz="quarter" idx="11"/>
          </p:nvPr>
        </p:nvSpPr>
        <p:spPr>
          <a:xfrm>
            <a:off x="304800" y="3733800"/>
            <a:ext cx="8534400" cy="2225675"/>
          </a:xfrm>
          <a:noFill/>
          <a:ln>
            <a:miter lim="800000"/>
            <a:headEnd/>
            <a:tailEnd/>
          </a:ln>
        </p:spPr>
        <p:txBody>
          <a:bodyPr/>
          <a:lstStyle/>
          <a:p>
            <a:pPr marL="342900" indent="-342900" algn="l">
              <a:buFontTx/>
              <a:buAutoNum type="arabicPeriod"/>
            </a:pPr>
            <a:r>
              <a:rPr lang="en-US" sz="1600" smtClean="0">
                <a:solidFill>
                  <a:srgbClr val="000000"/>
                </a:solidFill>
              </a:rPr>
              <a:t>Garrouste-Orgeas M, Willems V, Timsit JF, Diaw F, Brochon S, Vesin A, et al. Opinions of families, staff, and patients about family participation in care in intensive care units. J Crit Care. 2010;25(4):634-40.</a:t>
            </a:r>
          </a:p>
          <a:p>
            <a:pPr marL="342900" indent="-342900" algn="l">
              <a:buFontTx/>
              <a:buAutoNum type="arabicPeriod"/>
            </a:pPr>
            <a:r>
              <a:rPr lang="en-US" sz="1600" smtClean="0">
                <a:solidFill>
                  <a:srgbClr val="000000"/>
                </a:solidFill>
              </a:rPr>
              <a:t>Cypress BS. The lived ICU experience of nurses, patients and family members: a phenomenological study with Merleau-Pontian perspective. Intensive Crit Care Nurs. 2011;27(5):273-80</a:t>
            </a:r>
          </a:p>
          <a:p>
            <a:pPr marL="342900" indent="-342900" algn="l">
              <a:buFontTx/>
              <a:buAutoNum type="arabicPeriod"/>
            </a:pPr>
            <a:r>
              <a:rPr lang="en-US" sz="1600" smtClean="0">
                <a:solidFill>
                  <a:srgbClr val="000000"/>
                </a:solidFill>
              </a:rPr>
              <a:t>Kinsala EL. The Very Important Partner program: integrating family and friends into the health care experience. Prog Cardiovasc Nurs. 1999;14(3):103-10.</a:t>
            </a:r>
          </a:p>
          <a:p>
            <a:pPr marL="342900" indent="-342900" algn="l">
              <a:buFontTx/>
              <a:buAutoNum type="arabicPeriod"/>
            </a:pPr>
            <a:r>
              <a:rPr lang="en-US" sz="1600" smtClean="0">
                <a:solidFill>
                  <a:srgbClr val="000000"/>
                </a:solidFill>
              </a:rPr>
              <a:t>Mitchell M, Chaboyer W, Burmeister E, Foster M. Positive effects of a nursing intervention on family-centered care in adult critical care. Am J Crit Care. 2009;18(6):543-52; quiz 53.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304800"/>
            <a:ext cx="8229600" cy="1143000"/>
          </a:xfrm>
        </p:spPr>
        <p:txBody>
          <a:bodyPr/>
          <a:lstStyle/>
          <a:p>
            <a:pPr eaLnBrk="1" hangingPunct="1"/>
            <a:r>
              <a:rPr lang="en-US" sz="3600" b="1" smtClean="0"/>
              <a:t>Objectives: Feasibility Study</a:t>
            </a:r>
          </a:p>
        </p:txBody>
      </p:sp>
      <p:sp>
        <p:nvSpPr>
          <p:cNvPr id="9219" name="Rectangle 3"/>
          <p:cNvSpPr>
            <a:spLocks noGrp="1" noChangeArrowheads="1"/>
          </p:cNvSpPr>
          <p:nvPr>
            <p:ph type="body" idx="4294967295"/>
          </p:nvPr>
        </p:nvSpPr>
        <p:spPr>
          <a:xfrm>
            <a:off x="609600" y="1752600"/>
            <a:ext cx="8229600" cy="4876800"/>
          </a:xfrm>
        </p:spPr>
        <p:txBody>
          <a:bodyPr/>
          <a:lstStyle/>
          <a:p>
            <a:pPr eaLnBrk="1" hangingPunct="1">
              <a:buFontTx/>
              <a:buNone/>
            </a:pPr>
            <a:r>
              <a:rPr lang="en-US" b="1" smtClean="0"/>
              <a:t>Primary aim:</a:t>
            </a:r>
          </a:p>
          <a:p>
            <a:pPr eaLnBrk="1" hangingPunct="1">
              <a:buFontTx/>
              <a:buNone/>
            </a:pPr>
            <a:r>
              <a:rPr lang="en-US" sz="2400" smtClean="0"/>
              <a:t>    Evaluate the feasibility and acceptability of an intervention designed to educate family members about the importance of adequate nutrition in ICU and during recovery from critical illness</a:t>
            </a:r>
          </a:p>
          <a:p>
            <a:pPr eaLnBrk="1" hangingPunct="1">
              <a:buFontTx/>
              <a:buNone/>
            </a:pPr>
            <a:endParaRPr lang="en-US" sz="2800" smtClean="0"/>
          </a:p>
        </p:txBody>
      </p:sp>
      <p:pic>
        <p:nvPicPr>
          <p:cNvPr id="9220" name="Picture 8"/>
          <p:cNvPicPr>
            <a:picLocks noChangeAspect="1" noChangeArrowheads="1"/>
          </p:cNvPicPr>
          <p:nvPr/>
        </p:nvPicPr>
        <p:blipFill>
          <a:blip r:embed="rId2" cstate="print"/>
          <a:srcRect/>
          <a:stretch>
            <a:fillRect/>
          </a:stretch>
        </p:blipFill>
        <p:spPr bwMode="auto">
          <a:xfrm>
            <a:off x="3200400" y="4038600"/>
            <a:ext cx="21431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457200" y="0"/>
            <a:ext cx="8229600" cy="1143000"/>
          </a:xfrm>
        </p:spPr>
        <p:txBody>
          <a:bodyPr/>
          <a:lstStyle/>
          <a:p>
            <a:pPr eaLnBrk="1" hangingPunct="1"/>
            <a:r>
              <a:rPr lang="en-US" sz="3200" b="1" smtClean="0"/>
              <a:t>Study Design</a:t>
            </a:r>
          </a:p>
        </p:txBody>
      </p:sp>
      <p:sp>
        <p:nvSpPr>
          <p:cNvPr id="11267" name="Rectangle 6"/>
          <p:cNvSpPr>
            <a:spLocks noGrp="1" noChangeArrowheads="1"/>
          </p:cNvSpPr>
          <p:nvPr>
            <p:ph type="body" sz="half" idx="4294967295"/>
          </p:nvPr>
        </p:nvSpPr>
        <p:spPr>
          <a:xfrm>
            <a:off x="3352800" y="1219200"/>
            <a:ext cx="5410200" cy="5334000"/>
          </a:xfrm>
        </p:spPr>
        <p:txBody>
          <a:bodyPr/>
          <a:lstStyle/>
          <a:p>
            <a:pPr eaLnBrk="1" hangingPunct="1">
              <a:lnSpc>
                <a:spcPct val="80000"/>
              </a:lnSpc>
              <a:buFontTx/>
              <a:buNone/>
            </a:pPr>
            <a:endParaRPr lang="en-US" sz="2000" b="1" smtClean="0"/>
          </a:p>
          <a:p>
            <a:pPr eaLnBrk="1" hangingPunct="1">
              <a:lnSpc>
                <a:spcPct val="80000"/>
              </a:lnSpc>
              <a:buFontTx/>
              <a:buNone/>
            </a:pPr>
            <a:r>
              <a:rPr lang="en-US" sz="1800" b="1" smtClean="0"/>
              <a:t>Stage 1, Low intensity intervention</a:t>
            </a:r>
          </a:p>
          <a:p>
            <a:pPr eaLnBrk="1" hangingPunct="1">
              <a:lnSpc>
                <a:spcPct val="80000"/>
              </a:lnSpc>
            </a:pPr>
            <a:r>
              <a:rPr lang="en-US" sz="1800" smtClean="0"/>
              <a:t>Family Education session </a:t>
            </a:r>
          </a:p>
          <a:p>
            <a:pPr eaLnBrk="1" hangingPunct="1">
              <a:lnSpc>
                <a:spcPct val="80000"/>
              </a:lnSpc>
            </a:pPr>
            <a:r>
              <a:rPr lang="en-US" sz="1800" smtClean="0"/>
              <a:t>Patient nutrition history completed with family</a:t>
            </a:r>
          </a:p>
          <a:p>
            <a:pPr eaLnBrk="1" hangingPunct="1">
              <a:lnSpc>
                <a:spcPct val="80000"/>
              </a:lnSpc>
            </a:pPr>
            <a:r>
              <a:rPr lang="en-US" sz="1800" smtClean="0"/>
              <a:t>Family &amp; Heath Care Providers interviewed</a:t>
            </a:r>
          </a:p>
          <a:p>
            <a:pPr eaLnBrk="1" hangingPunct="1">
              <a:lnSpc>
                <a:spcPct val="80000"/>
              </a:lnSpc>
              <a:buFontTx/>
              <a:buNone/>
            </a:pPr>
            <a:endParaRPr lang="en-US" sz="1800" smtClean="0"/>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2000" b="1" smtClean="0"/>
          </a:p>
          <a:p>
            <a:pPr eaLnBrk="1" hangingPunct="1">
              <a:lnSpc>
                <a:spcPct val="80000"/>
              </a:lnSpc>
              <a:buFontTx/>
              <a:buNone/>
            </a:pPr>
            <a:endParaRPr lang="en-US" sz="1800" b="1" smtClean="0"/>
          </a:p>
          <a:p>
            <a:pPr eaLnBrk="1" hangingPunct="1">
              <a:lnSpc>
                <a:spcPct val="80000"/>
              </a:lnSpc>
              <a:buFontTx/>
              <a:buNone/>
            </a:pPr>
            <a:r>
              <a:rPr lang="en-US" sz="1800" b="1" smtClean="0"/>
              <a:t>Stage 2, Moderate intensity intervention</a:t>
            </a:r>
          </a:p>
          <a:p>
            <a:pPr eaLnBrk="1" hangingPunct="1">
              <a:lnSpc>
                <a:spcPct val="80000"/>
              </a:lnSpc>
            </a:pPr>
            <a:r>
              <a:rPr lang="en-US" sz="1800" smtClean="0"/>
              <a:t>Family Education session</a:t>
            </a:r>
          </a:p>
          <a:p>
            <a:pPr eaLnBrk="1" hangingPunct="1">
              <a:lnSpc>
                <a:spcPct val="80000"/>
              </a:lnSpc>
            </a:pPr>
            <a:r>
              <a:rPr lang="en-US" sz="1800" smtClean="0"/>
              <a:t>Patient nutrition history completed with family </a:t>
            </a:r>
          </a:p>
          <a:p>
            <a:pPr eaLnBrk="1" hangingPunct="1">
              <a:lnSpc>
                <a:spcPct val="80000"/>
              </a:lnSpc>
            </a:pPr>
            <a:r>
              <a:rPr lang="en-US" sz="1800" smtClean="0"/>
              <a:t>Family &amp; Heath Care Providers interviewed</a:t>
            </a:r>
          </a:p>
          <a:p>
            <a:pPr eaLnBrk="1" hangingPunct="1">
              <a:lnSpc>
                <a:spcPct val="80000"/>
              </a:lnSpc>
              <a:buFontTx/>
              <a:buNone/>
            </a:pPr>
            <a:r>
              <a:rPr lang="en-US" sz="2400" b="1" smtClean="0"/>
              <a:t>                          +</a:t>
            </a:r>
          </a:p>
          <a:p>
            <a:pPr eaLnBrk="1" hangingPunct="1">
              <a:lnSpc>
                <a:spcPct val="80000"/>
              </a:lnSpc>
            </a:pPr>
            <a:r>
              <a:rPr lang="en-US" sz="1800" smtClean="0"/>
              <a:t>Daily nutrition diary completed by family following extubation and resumption of oral intake</a:t>
            </a:r>
          </a:p>
          <a:p>
            <a:pPr eaLnBrk="1" hangingPunct="1">
              <a:lnSpc>
                <a:spcPct val="80000"/>
              </a:lnSpc>
            </a:pPr>
            <a:endParaRPr lang="en-US" sz="1800" smtClean="0"/>
          </a:p>
        </p:txBody>
      </p:sp>
      <p:sp>
        <p:nvSpPr>
          <p:cNvPr id="11268" name="Text Box 7"/>
          <p:cNvSpPr txBox="1">
            <a:spLocks noChangeArrowheads="1"/>
          </p:cNvSpPr>
          <p:nvPr/>
        </p:nvSpPr>
        <p:spPr bwMode="auto">
          <a:xfrm>
            <a:off x="152400" y="914400"/>
            <a:ext cx="8610600" cy="396875"/>
          </a:xfrm>
          <a:prstGeom prst="rect">
            <a:avLst/>
          </a:prstGeom>
          <a:noFill/>
          <a:ln w="9525">
            <a:noFill/>
            <a:miter lim="800000"/>
            <a:headEnd/>
            <a:tailEnd/>
          </a:ln>
        </p:spPr>
        <p:txBody>
          <a:bodyPr>
            <a:spAutoFit/>
          </a:bodyPr>
          <a:lstStyle/>
          <a:p>
            <a:pPr algn="l" eaLnBrk="1" hangingPunct="1">
              <a:spcBef>
                <a:spcPct val="50000"/>
              </a:spcBef>
            </a:pPr>
            <a:r>
              <a:rPr lang="en-US" sz="2000" smtClean="0">
                <a:solidFill>
                  <a:srgbClr val="000000"/>
                </a:solidFill>
                <a:latin typeface="Arial" charset="0"/>
              </a:rPr>
              <a:t>Mixed method study, n=90 patients &amp; families</a:t>
            </a:r>
          </a:p>
        </p:txBody>
      </p:sp>
      <p:sp>
        <p:nvSpPr>
          <p:cNvPr id="11269" name="AutoShape 14"/>
          <p:cNvSpPr>
            <a:spLocks noChangeArrowheads="1"/>
          </p:cNvSpPr>
          <p:nvPr/>
        </p:nvSpPr>
        <p:spPr bwMode="auto">
          <a:xfrm rot="5400000">
            <a:off x="857250" y="1200150"/>
            <a:ext cx="1524000" cy="2476500"/>
          </a:xfrm>
          <a:prstGeom prst="upArrowCallout">
            <a:avLst>
              <a:gd name="adj1" fmla="val 25000"/>
              <a:gd name="adj2" fmla="val 25000"/>
              <a:gd name="adj3" fmla="val 27083"/>
              <a:gd name="adj4" fmla="val 66667"/>
            </a:avLst>
          </a:prstGeom>
          <a:solidFill>
            <a:schemeClr val="accent1"/>
          </a:solidFill>
          <a:ln w="9525">
            <a:solidFill>
              <a:schemeClr val="tx1"/>
            </a:solidFill>
            <a:miter lim="800000"/>
            <a:headEnd/>
            <a:tailEnd/>
          </a:ln>
        </p:spPr>
        <p:txBody>
          <a:bodyPr rot="10800000" vert="eaVert" wrap="none" anchor="ctr"/>
          <a:lstStyle/>
          <a:p>
            <a:pPr eaLnBrk="1" hangingPunct="1"/>
            <a:r>
              <a:rPr lang="en-US" sz="1400" b="1" smtClean="0">
                <a:solidFill>
                  <a:srgbClr val="000000"/>
                </a:solidFill>
                <a:latin typeface="Arial" charset="0"/>
              </a:rPr>
              <a:t>45 ICU patients </a:t>
            </a:r>
          </a:p>
          <a:p>
            <a:pPr eaLnBrk="1" hangingPunct="1"/>
            <a:r>
              <a:rPr lang="en-US" sz="1400" b="1" smtClean="0">
                <a:solidFill>
                  <a:srgbClr val="000000"/>
                </a:solidFill>
                <a:latin typeface="Arial" charset="0"/>
              </a:rPr>
              <a:t>&amp; families from </a:t>
            </a:r>
          </a:p>
          <a:p>
            <a:pPr eaLnBrk="1" hangingPunct="1"/>
            <a:r>
              <a:rPr lang="en-US" sz="1400" b="1" smtClean="0">
                <a:solidFill>
                  <a:srgbClr val="000000"/>
                </a:solidFill>
                <a:latin typeface="Arial" charset="0"/>
              </a:rPr>
              <a:t>3 ICUs</a:t>
            </a:r>
          </a:p>
          <a:p>
            <a:pPr eaLnBrk="1" hangingPunct="1"/>
            <a:endParaRPr lang="en-US" sz="1800" smtClean="0">
              <a:solidFill>
                <a:srgbClr val="000000"/>
              </a:solidFill>
              <a:latin typeface="Arial" charset="0"/>
            </a:endParaRPr>
          </a:p>
        </p:txBody>
      </p:sp>
      <p:sp>
        <p:nvSpPr>
          <p:cNvPr id="11270" name="Text Box 16"/>
          <p:cNvSpPr txBox="1">
            <a:spLocks noChangeArrowheads="1"/>
          </p:cNvSpPr>
          <p:nvPr/>
        </p:nvSpPr>
        <p:spPr bwMode="auto">
          <a:xfrm>
            <a:off x="2743200" y="3082925"/>
            <a:ext cx="5029200" cy="650875"/>
          </a:xfrm>
          <a:prstGeom prst="rect">
            <a:avLst/>
          </a:prstGeom>
          <a:solidFill>
            <a:srgbClr val="00FF00"/>
          </a:solidFill>
          <a:ln w="9525">
            <a:solidFill>
              <a:schemeClr val="tx1"/>
            </a:solidFill>
            <a:miter lim="800000"/>
            <a:headEnd/>
            <a:tailEnd/>
          </a:ln>
        </p:spPr>
        <p:txBody>
          <a:bodyPr>
            <a:spAutoFit/>
          </a:bodyPr>
          <a:lstStyle/>
          <a:p>
            <a:pPr eaLnBrk="1" hangingPunct="1">
              <a:spcBef>
                <a:spcPct val="50000"/>
              </a:spcBef>
            </a:pPr>
            <a:r>
              <a:rPr lang="en-US" sz="1800" smtClean="0">
                <a:solidFill>
                  <a:srgbClr val="000000"/>
                </a:solidFill>
                <a:latin typeface="Arial" charset="0"/>
              </a:rPr>
              <a:t>Review of methods after completion of stage 1 and before progression to stage 2 </a:t>
            </a:r>
          </a:p>
        </p:txBody>
      </p:sp>
      <p:sp>
        <p:nvSpPr>
          <p:cNvPr id="11271" name="AutoShape 17"/>
          <p:cNvSpPr>
            <a:spLocks noChangeArrowheads="1"/>
          </p:cNvSpPr>
          <p:nvPr/>
        </p:nvSpPr>
        <p:spPr bwMode="auto">
          <a:xfrm rot="5400000">
            <a:off x="876300" y="3619500"/>
            <a:ext cx="1524000" cy="2667000"/>
          </a:xfrm>
          <a:prstGeom prst="upArrowCallout">
            <a:avLst>
              <a:gd name="adj1" fmla="val 25000"/>
              <a:gd name="adj2" fmla="val 25000"/>
              <a:gd name="adj3" fmla="val 29167"/>
              <a:gd name="adj4" fmla="val 66667"/>
            </a:avLst>
          </a:prstGeom>
          <a:solidFill>
            <a:schemeClr val="accent1"/>
          </a:solidFill>
          <a:ln w="9525">
            <a:solidFill>
              <a:schemeClr val="tx1"/>
            </a:solidFill>
            <a:miter lim="800000"/>
            <a:headEnd/>
            <a:tailEnd/>
          </a:ln>
        </p:spPr>
        <p:txBody>
          <a:bodyPr rot="10800000" vert="eaVert" wrap="none" anchor="ctr"/>
          <a:lstStyle/>
          <a:p>
            <a:pPr eaLnBrk="1" hangingPunct="1"/>
            <a:r>
              <a:rPr lang="en-US" sz="1400" b="1" smtClean="0">
                <a:solidFill>
                  <a:srgbClr val="000000"/>
                </a:solidFill>
                <a:latin typeface="Arial" charset="0"/>
              </a:rPr>
              <a:t>45 ICU patients </a:t>
            </a:r>
          </a:p>
          <a:p>
            <a:pPr eaLnBrk="1" hangingPunct="1"/>
            <a:r>
              <a:rPr lang="en-US" sz="1400" b="1" smtClean="0">
                <a:solidFill>
                  <a:srgbClr val="000000"/>
                </a:solidFill>
                <a:latin typeface="Arial" charset="0"/>
              </a:rPr>
              <a:t>&amp; families from </a:t>
            </a:r>
          </a:p>
          <a:p>
            <a:pPr eaLnBrk="1" hangingPunct="1"/>
            <a:r>
              <a:rPr lang="en-US" sz="1400" b="1" smtClean="0">
                <a:solidFill>
                  <a:srgbClr val="000000"/>
                </a:solidFill>
                <a:latin typeface="Arial" charset="0"/>
              </a:rPr>
              <a:t>3 ICUs</a:t>
            </a:r>
          </a:p>
          <a:p>
            <a:pPr eaLnBrk="1" hangingPunct="1"/>
            <a:endParaRPr lang="en-US" sz="1800" smtClean="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z="3200" b="1" smtClean="0"/>
              <a:t>Intervention:</a:t>
            </a:r>
            <a:r>
              <a:rPr lang="en-US" sz="3600" b="1" smtClean="0"/>
              <a:t> </a:t>
            </a:r>
            <a:r>
              <a:rPr lang="en-US" sz="3200" b="1" smtClean="0"/>
              <a:t>Family education session &amp; patient nutrition history</a:t>
            </a:r>
          </a:p>
        </p:txBody>
      </p:sp>
      <p:sp>
        <p:nvSpPr>
          <p:cNvPr id="15363" name="Rectangle 3"/>
          <p:cNvSpPr>
            <a:spLocks noGrp="1" noChangeArrowheads="1"/>
          </p:cNvSpPr>
          <p:nvPr>
            <p:ph type="body" idx="4294967295"/>
          </p:nvPr>
        </p:nvSpPr>
        <p:spPr>
          <a:xfrm>
            <a:off x="457200" y="1447800"/>
            <a:ext cx="8229600" cy="4876800"/>
          </a:xfrm>
        </p:spPr>
        <p:txBody>
          <a:bodyPr/>
          <a:lstStyle/>
          <a:p>
            <a:pPr lvl="1" eaLnBrk="1" hangingPunct="1">
              <a:lnSpc>
                <a:spcPct val="80000"/>
              </a:lnSpc>
              <a:buFontTx/>
              <a:buNone/>
            </a:pPr>
            <a:r>
              <a:rPr lang="en-US" sz="1700" smtClean="0"/>
              <a:t>                Occurs within 72 hours of ICU admission by dietitian</a:t>
            </a:r>
          </a:p>
          <a:p>
            <a:pPr eaLnBrk="1" hangingPunct="1">
              <a:lnSpc>
                <a:spcPct val="80000"/>
              </a:lnSpc>
            </a:pPr>
            <a:endParaRPr lang="en-US" sz="1800" smtClean="0"/>
          </a:p>
          <a:p>
            <a:pPr eaLnBrk="1" hangingPunct="1">
              <a:lnSpc>
                <a:spcPct val="80000"/>
              </a:lnSpc>
              <a:buFontTx/>
              <a:buNone/>
            </a:pPr>
            <a:r>
              <a:rPr lang="en-US" sz="1800" b="1" smtClean="0"/>
              <a:t>Education session and booklet</a:t>
            </a:r>
          </a:p>
          <a:p>
            <a:pPr eaLnBrk="1" hangingPunct="1">
              <a:lnSpc>
                <a:spcPct val="80000"/>
              </a:lnSpc>
            </a:pPr>
            <a:r>
              <a:rPr lang="en-US" sz="1800" smtClean="0"/>
              <a:t>Information about nutrition therapy</a:t>
            </a:r>
          </a:p>
          <a:p>
            <a:pPr eaLnBrk="1" hangingPunct="1">
              <a:lnSpc>
                <a:spcPct val="80000"/>
              </a:lnSpc>
            </a:pPr>
            <a:r>
              <a:rPr lang="en-US" sz="1800" smtClean="0"/>
              <a:t>Nutrition therapy risks, side effects</a:t>
            </a:r>
          </a:p>
          <a:p>
            <a:pPr eaLnBrk="1" hangingPunct="1">
              <a:lnSpc>
                <a:spcPct val="80000"/>
              </a:lnSpc>
            </a:pPr>
            <a:r>
              <a:rPr lang="en-US" sz="1800" smtClean="0"/>
              <a:t>Initiating oral feeds following EN or PN</a:t>
            </a:r>
          </a:p>
          <a:p>
            <a:pPr eaLnBrk="1" hangingPunct="1">
              <a:lnSpc>
                <a:spcPct val="80000"/>
              </a:lnSpc>
            </a:pPr>
            <a:r>
              <a:rPr lang="en-US" sz="1800" smtClean="0"/>
              <a:t>How family members can be advocates for</a:t>
            </a:r>
          </a:p>
          <a:p>
            <a:pPr eaLnBrk="1" hangingPunct="1">
              <a:lnSpc>
                <a:spcPct val="80000"/>
              </a:lnSpc>
              <a:buFontTx/>
              <a:buNone/>
            </a:pPr>
            <a:r>
              <a:rPr lang="en-US" sz="1800" smtClean="0"/>
              <a:t>     the best nutrition practices</a:t>
            </a:r>
          </a:p>
          <a:p>
            <a:pPr eaLnBrk="1" hangingPunct="1">
              <a:lnSpc>
                <a:spcPct val="80000"/>
              </a:lnSpc>
              <a:buFontTx/>
              <a:buNone/>
            </a:pPr>
            <a:endParaRPr lang="en-US" sz="1800" smtClean="0"/>
          </a:p>
          <a:p>
            <a:pPr eaLnBrk="1" hangingPunct="1">
              <a:lnSpc>
                <a:spcPct val="80000"/>
              </a:lnSpc>
              <a:buFontTx/>
              <a:buNone/>
            </a:pPr>
            <a:endParaRPr lang="en-US" sz="1800" smtClean="0"/>
          </a:p>
          <a:p>
            <a:pPr eaLnBrk="1" hangingPunct="1">
              <a:lnSpc>
                <a:spcPct val="80000"/>
              </a:lnSpc>
              <a:buFontTx/>
              <a:buNone/>
            </a:pPr>
            <a:r>
              <a:rPr lang="en-US" sz="1800" b="1" smtClean="0"/>
              <a:t>Nutrition history (Family member)</a:t>
            </a:r>
          </a:p>
          <a:p>
            <a:pPr eaLnBrk="1" hangingPunct="1">
              <a:lnSpc>
                <a:spcPct val="80000"/>
              </a:lnSpc>
            </a:pPr>
            <a:r>
              <a:rPr lang="en-US" sz="1800" smtClean="0"/>
              <a:t>Weight loss history</a:t>
            </a:r>
          </a:p>
          <a:p>
            <a:pPr eaLnBrk="1" hangingPunct="1">
              <a:lnSpc>
                <a:spcPct val="80000"/>
              </a:lnSpc>
            </a:pPr>
            <a:r>
              <a:rPr lang="en-US" sz="1800" smtClean="0"/>
              <a:t>Past diets, food intolerances/allergies, GI problems</a:t>
            </a:r>
          </a:p>
          <a:p>
            <a:pPr eaLnBrk="1" hangingPunct="1">
              <a:lnSpc>
                <a:spcPct val="80000"/>
              </a:lnSpc>
            </a:pPr>
            <a:r>
              <a:rPr lang="en-US" sz="1800" smtClean="0"/>
              <a:t>Chewing/swallowing difficulties</a:t>
            </a:r>
          </a:p>
          <a:p>
            <a:pPr eaLnBrk="1" hangingPunct="1">
              <a:lnSpc>
                <a:spcPct val="80000"/>
              </a:lnSpc>
            </a:pPr>
            <a:r>
              <a:rPr lang="en-US" sz="1800" smtClean="0"/>
              <a:t>Eating patterns</a:t>
            </a:r>
          </a:p>
          <a:p>
            <a:pPr eaLnBrk="1" hangingPunct="1">
              <a:lnSpc>
                <a:spcPct val="80000"/>
              </a:lnSpc>
            </a:pPr>
            <a:r>
              <a:rPr lang="en-US" sz="1800" smtClean="0"/>
              <a:t>Food preferences</a:t>
            </a:r>
          </a:p>
        </p:txBody>
      </p:sp>
      <p:pic>
        <p:nvPicPr>
          <p:cNvPr id="15364" name="Picture 10"/>
          <p:cNvPicPr>
            <a:picLocks noChangeAspect="1" noChangeArrowheads="1"/>
          </p:cNvPicPr>
          <p:nvPr/>
        </p:nvPicPr>
        <p:blipFill>
          <a:blip r:embed="rId3" cstate="print"/>
          <a:srcRect/>
          <a:stretch>
            <a:fillRect/>
          </a:stretch>
        </p:blipFill>
        <p:spPr bwMode="auto">
          <a:xfrm>
            <a:off x="6477000" y="1828800"/>
            <a:ext cx="1611313"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0"/>
            <a:ext cx="8229600" cy="1143000"/>
          </a:xfrm>
        </p:spPr>
        <p:txBody>
          <a:bodyPr/>
          <a:lstStyle/>
          <a:p>
            <a:pPr eaLnBrk="1" hangingPunct="1"/>
            <a:r>
              <a:rPr lang="en-US" sz="3200" b="1" smtClean="0"/>
              <a:t>Moderate Intensity: Food Diary </a:t>
            </a:r>
          </a:p>
        </p:txBody>
      </p:sp>
      <p:pic>
        <p:nvPicPr>
          <p:cNvPr id="16387" name="Picture 2"/>
          <p:cNvPicPr>
            <a:picLocks noChangeAspect="1" noChangeArrowheads="1"/>
          </p:cNvPicPr>
          <p:nvPr/>
        </p:nvPicPr>
        <p:blipFill>
          <a:blip r:embed="rId3" cstate="print"/>
          <a:srcRect t="7130" b="5307"/>
          <a:stretch>
            <a:fillRect/>
          </a:stretch>
        </p:blipFill>
        <p:spPr bwMode="auto">
          <a:xfrm>
            <a:off x="381000" y="1141413"/>
            <a:ext cx="8343900" cy="5640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533400"/>
            <a:ext cx="8229600" cy="720725"/>
          </a:xfrm>
        </p:spPr>
        <p:txBody>
          <a:bodyPr/>
          <a:lstStyle/>
          <a:p>
            <a:r>
              <a:rPr lang="en-AU" dirty="0" smtClean="0"/>
              <a:t>OPTICS </a:t>
            </a:r>
            <a:br>
              <a:rPr lang="en-AU" dirty="0" smtClean="0"/>
            </a:br>
            <a:r>
              <a:rPr lang="en-AU" dirty="0" smtClean="0"/>
              <a:t>Preliminary Results</a:t>
            </a:r>
          </a:p>
        </p:txBody>
      </p:sp>
      <p:sp>
        <p:nvSpPr>
          <p:cNvPr id="28675" name="Content Placeholder 2"/>
          <p:cNvSpPr>
            <a:spLocks noGrp="1"/>
          </p:cNvSpPr>
          <p:nvPr>
            <p:ph idx="1"/>
          </p:nvPr>
        </p:nvSpPr>
        <p:spPr>
          <a:xfrm>
            <a:off x="304800" y="1752600"/>
            <a:ext cx="8521700" cy="3735387"/>
          </a:xfrm>
        </p:spPr>
        <p:txBody>
          <a:bodyPr/>
          <a:lstStyle/>
          <a:p>
            <a:r>
              <a:rPr lang="en-AU" sz="2600" dirty="0" smtClean="0"/>
              <a:t>Retained 77% of participants</a:t>
            </a:r>
          </a:p>
          <a:p>
            <a:r>
              <a:rPr lang="en-AU" sz="2600" dirty="0" smtClean="0"/>
              <a:t>100% would participate again and recommend to others</a:t>
            </a:r>
          </a:p>
          <a:p>
            <a:r>
              <a:rPr lang="en-AU" sz="2600" dirty="0" smtClean="0"/>
              <a:t>Easy to understand and comfortable advocating for optimal nutrition n=22 (88%) </a:t>
            </a:r>
          </a:p>
          <a:p>
            <a:r>
              <a:rPr lang="en-AU" sz="2600" dirty="0" smtClean="0"/>
              <a:t>Satisfaction with nutrition ≥8/10 for 23 participants (92%) but decreased to 50% on the ward</a:t>
            </a:r>
          </a:p>
          <a:p>
            <a:r>
              <a:rPr lang="en-AU" sz="2600" dirty="0" smtClean="0"/>
              <a:t>12/13 patients (92.0%) considered family participation acceptable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In </a:t>
            </a:r>
            <a:r>
              <a:rPr lang="en-US" sz="3800" b="1" dirty="0" smtClean="0">
                <a:solidFill>
                  <a:srgbClr val="012B74"/>
                </a:solidFill>
                <a:ea typeface="SimSun" pitchFamily="2" charset="-122"/>
                <a:cs typeface="Times New Roman" pitchFamily="18" charset="0"/>
              </a:rPr>
              <a:t>Summary, </a:t>
            </a:r>
            <a:r>
              <a:rPr lang="en-US" sz="3800" b="1" dirty="0">
                <a:solidFill>
                  <a:srgbClr val="012B74"/>
                </a:solidFill>
                <a:ea typeface="SimSun" pitchFamily="2" charset="-122"/>
                <a:cs typeface="Times New Roman" pitchFamily="18" charset="0"/>
              </a:rPr>
              <a:t>I H</a:t>
            </a:r>
            <a:r>
              <a:rPr lang="en-US" sz="3800" b="1" dirty="0" smtClean="0">
                <a:solidFill>
                  <a:srgbClr val="012B74"/>
                </a:solidFill>
                <a:ea typeface="SimSun" pitchFamily="2" charset="-122"/>
                <a:cs typeface="Times New Roman" pitchFamily="18" charset="0"/>
              </a:rPr>
              <a:t>ave…</a:t>
            </a:r>
            <a:endParaRPr lang="en-US" sz="3800" b="1" dirty="0">
              <a:solidFill>
                <a:srgbClr val="012B74"/>
              </a:solidFill>
              <a:ea typeface="SimSun" pitchFamily="2" charset="-122"/>
              <a:cs typeface="Times New Roman" pitchFamily="18" charset="0"/>
            </a:endParaRP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optimal amounts of </a:t>
            </a:r>
            <a:r>
              <a:rPr lang="en-CA" sz="2800" dirty="0" smtClean="0">
                <a:solidFill>
                  <a:srgbClr val="000000"/>
                </a:solidFill>
                <a:latin typeface="Arial" pitchFamily="34" charset="0"/>
                <a:cs typeface="Arial" pitchFamily="34" charset="0"/>
              </a:rPr>
              <a:t>protein/calories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required </a:t>
            </a:r>
            <a:r>
              <a:rPr lang="en-CA" sz="2800" dirty="0">
                <a:solidFill>
                  <a:srgbClr val="000000"/>
                </a:solidFill>
                <a:latin typeface="Arial" pitchFamily="34" charset="0"/>
                <a:cs typeface="Arial" pitchFamily="34" charset="0"/>
              </a:rPr>
              <a:t>for ICU </a:t>
            </a:r>
            <a:r>
              <a:rPr lang="en-CA" sz="2800" dirty="0" smtClean="0">
                <a:solidFill>
                  <a:srgbClr val="000000"/>
                </a:solidFill>
                <a:latin typeface="Arial" pitchFamily="34" charset="0"/>
                <a:cs typeface="Arial" pitchFamily="34" charset="0"/>
              </a:rPr>
              <a:t>patients and barriers to success</a:t>
            </a:r>
            <a:endParaRPr lang="en-CA" sz="2800" dirty="0">
              <a:solidFill>
                <a:srgbClr val="000000"/>
              </a:solidFill>
              <a:latin typeface="Arial" pitchFamily="34" charset="0"/>
              <a:cs typeface="Arial" pitchFamily="34" charset="0"/>
            </a:endParaRP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the rationale </a:t>
            </a:r>
            <a:r>
              <a:rPr lang="en-CA" sz="2800" dirty="0" smtClean="0">
                <a:solidFill>
                  <a:srgbClr val="000000"/>
                </a:solidFill>
                <a:latin typeface="Arial" pitchFamily="34" charset="0"/>
                <a:cs typeface="Arial" pitchFamily="34" charset="0"/>
              </a:rPr>
              <a:t>for and success with the </a:t>
            </a:r>
            <a:r>
              <a:rPr lang="en-CA" sz="2800" dirty="0">
                <a:solidFill>
                  <a:srgbClr val="000000"/>
                </a:solidFill>
                <a:latin typeface="Arial" pitchFamily="34" charset="0"/>
                <a:cs typeface="Arial" pitchFamily="34" charset="0"/>
              </a:rPr>
              <a:t>PEP </a:t>
            </a:r>
            <a:r>
              <a:rPr lang="en-CA" sz="2800" dirty="0" err="1">
                <a:solidFill>
                  <a:srgbClr val="000000"/>
                </a:solidFill>
                <a:latin typeface="Arial" pitchFamily="34" charset="0"/>
                <a:cs typeface="Arial" pitchFamily="34" charset="0"/>
              </a:rPr>
              <a:t>uP</a:t>
            </a:r>
            <a:r>
              <a:rPr lang="en-CA" sz="2800" dirty="0">
                <a:solidFill>
                  <a:srgbClr val="000000"/>
                </a:solidFill>
                <a:latin typeface="Arial" pitchFamily="34" charset="0"/>
                <a:cs typeface="Arial" pitchFamily="34" charset="0"/>
              </a:rPr>
              <a:t> protocol</a:t>
            </a: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 strategy to effectively engage patient’s family members to advocate for best practice</a:t>
            </a:r>
            <a:endParaRPr lang="en-CA" sz="2800" dirty="0">
              <a:solidFill>
                <a:srgbClr val="000000"/>
              </a:solidFill>
              <a:latin typeface="Arial" pitchFamily="34" charset="0"/>
              <a:cs typeface="Arial" pitchFamily="34" charset="0"/>
            </a:endParaRPr>
          </a:p>
        </p:txBody>
      </p:sp>
      <p:pic>
        <p:nvPicPr>
          <p:cNvPr id="4"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714999"/>
          </a:xfrm>
        </p:spPr>
        <p:txBody>
          <a:bodyPr/>
          <a:lstStyle/>
          <a:p>
            <a:r>
              <a:rPr lang="en-US" dirty="0" smtClean="0"/>
              <a:t>Thank you for your attention.</a:t>
            </a:r>
            <a:br>
              <a:rPr lang="en-US" dirty="0" smtClean="0"/>
            </a:br>
            <a:r>
              <a:rPr lang="en-US" dirty="0" smtClean="0"/>
              <a:t>Questions?</a:t>
            </a:r>
            <a:endParaRPr lang="en-US" dirty="0"/>
          </a:p>
        </p:txBody>
      </p:sp>
      <p:pic>
        <p:nvPicPr>
          <p:cNvPr id="3" name="Picture 8" descr="CC logo.png"/>
          <p:cNvPicPr>
            <a:picLocks noChangeAspect="1"/>
          </p:cNvPicPr>
          <p:nvPr/>
        </p:nvPicPr>
        <p:blipFill>
          <a:blip r:embed="rId5"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60208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5"/>
          <p:cNvSpPr txBox="1">
            <a:spLocks noChangeArrowheads="1"/>
          </p:cNvSpPr>
          <p:nvPr/>
        </p:nvSpPr>
        <p:spPr bwMode="auto">
          <a:xfrm>
            <a:off x="4874825" y="5410200"/>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
        <p:nvSpPr>
          <p:cNvPr id="5"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0000" y="1905000"/>
            <a:ext cx="8778240" cy="3494352"/>
          </a:xfrm>
          <a:prstGeom prst="rect">
            <a:avLst/>
          </a:prstGeom>
          <a:ln w="6350">
            <a:solidFill>
              <a:srgbClr val="1AA4D5"/>
            </a:solidFill>
          </a:ln>
        </p:spPr>
      </p:pic>
      <p:sp>
        <p:nvSpPr>
          <p:cNvPr id="6" name="TextBox 5"/>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99257" y="1875098"/>
            <a:ext cx="3449673" cy="3230302"/>
          </a:xfrm>
          <a:prstGeom prst="rect">
            <a:avLst/>
          </a:prstGeom>
          <a:ln w="6350">
            <a:solidFill>
              <a:srgbClr val="1AA4D5"/>
            </a:solidFill>
          </a:ln>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2969" y="1875098"/>
            <a:ext cx="5204300" cy="3230302"/>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trial</a:t>
            </a:r>
            <a:endParaRPr lang="en-US" sz="2000" b="1" dirty="0">
              <a:solidFill>
                <a:srgbClr val="012B74"/>
              </a:solidFill>
              <a:latin typeface="Arial" pitchFamily="34" charset="0"/>
              <a:cs typeface="Arial" pitchFamily="34" charset="0"/>
            </a:endParaRPr>
          </a:p>
        </p:txBody>
      </p:sp>
      <p:sp>
        <p:nvSpPr>
          <p:cNvPr id="9"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5"/>
          <p:cNvSpPr txBox="1">
            <a:spLocks noChangeArrowheads="1"/>
          </p:cNvSpPr>
          <p:nvPr/>
        </p:nvSpPr>
        <p:spPr bwMode="auto">
          <a:xfrm>
            <a:off x="586740" y="5232270"/>
            <a:ext cx="43891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pPr eaLnBrk="1" hangingPunct="1">
              <a:spcBef>
                <a:spcPts val="4200"/>
              </a:spcBef>
              <a:spcAft>
                <a:spcPts val="0"/>
              </a:spcAft>
              <a:buClr>
                <a:srgbClr val="012B74"/>
              </a:buClr>
              <a:defRPr/>
            </a:pPr>
            <a:r>
              <a:rPr lang="en-US" sz="2000" b="1" dirty="0">
                <a:solidFill>
                  <a:srgbClr val="002060"/>
                </a:solidFill>
                <a:latin typeface="Arial" pitchFamily="34" charset="0"/>
                <a:cs typeface="Arial" pitchFamily="34" charset="0"/>
              </a:rPr>
              <a:t>Enrolled 12% of </a:t>
            </a:r>
            <a:r>
              <a:rPr lang="en-US" sz="2000" b="1" dirty="0" smtClean="0">
                <a:solidFill>
                  <a:srgbClr val="002060"/>
                </a:solidFill>
                <a:latin typeface="Arial" pitchFamily="34" charset="0"/>
                <a:cs typeface="Arial" pitchFamily="34" charset="0"/>
              </a:rPr>
              <a:t>patients </a:t>
            </a:r>
            <a:r>
              <a:rPr lang="en-US" sz="2000" b="1" dirty="0">
                <a:solidFill>
                  <a:srgbClr val="002060"/>
                </a:solidFill>
                <a:latin typeface="Arial" pitchFamily="34" charset="0"/>
                <a:cs typeface="Arial" pitchFamily="34" charset="0"/>
              </a:rPr>
              <a:t>screened</a:t>
            </a:r>
          </a:p>
        </p:txBody>
      </p:sp>
      <p:sp>
        <p:nvSpPr>
          <p:cNvPr id="10"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 Patients </a:t>
            </a:r>
            <a:r>
              <a:rPr lang="en-CA" sz="3600" dirty="0"/>
              <a:t>w</a:t>
            </a:r>
            <a:r>
              <a:rPr lang="en-CA" sz="3600" dirty="0" smtClean="0"/>
              <a:t>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0707" y="1777090"/>
            <a:ext cx="6642587" cy="3383280"/>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
        <p:nvSpPr>
          <p:cNvPr id="7"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67241"/>
            <a:ext cx="9144000" cy="1143000"/>
          </a:xfrm>
        </p:spPr>
        <p:txBody>
          <a:bodyPr/>
          <a:lstStyle/>
          <a:p>
            <a:pPr>
              <a:lnSpc>
                <a:spcPct val="85000"/>
              </a:lnSpc>
            </a:pPr>
            <a:r>
              <a:rPr lang="en-CA" sz="3600" dirty="0"/>
              <a:t>Trophic vs. Full </a:t>
            </a:r>
            <a:r>
              <a:rPr lang="en-CA" sz="3600" dirty="0" smtClean="0"/>
              <a:t>EN in Critically Ill </a:t>
            </a:r>
            <a:r>
              <a:rPr lang="en-CA" sz="3600" dirty="0"/>
              <a:t>P</a:t>
            </a:r>
            <a:r>
              <a:rPr lang="en-CA" sz="3600" dirty="0" smtClean="0"/>
              <a:t>atients </a:t>
            </a:r>
            <a:br>
              <a:rPr lang="en-CA" sz="3600" dirty="0" smtClean="0"/>
            </a:br>
            <a:r>
              <a:rPr lang="en-CA" sz="3600" dirty="0" smtClean="0"/>
              <a:t>with </a:t>
            </a:r>
            <a:r>
              <a:rPr lang="en-CA" sz="3600" dirty="0"/>
              <a:t>A</a:t>
            </a:r>
            <a:r>
              <a:rPr lang="en-CA" sz="3600" dirty="0" smtClean="0"/>
              <a:t>cute </a:t>
            </a:r>
            <a:r>
              <a:rPr lang="en-CA" sz="3600" dirty="0"/>
              <a:t>R</a:t>
            </a:r>
            <a:r>
              <a:rPr lang="en-CA" sz="3600" dirty="0" smtClean="0"/>
              <a:t>espiratory Failure</a:t>
            </a:r>
            <a:endParaRPr lang="en-CA" sz="3600" dirty="0"/>
          </a:p>
        </p:txBody>
      </p:sp>
      <p:sp>
        <p:nvSpPr>
          <p:cNvPr id="70659" name="Content Placeholder 2"/>
          <p:cNvSpPr>
            <a:spLocks noGrp="1"/>
          </p:cNvSpPr>
          <p:nvPr>
            <p:ph idx="1"/>
          </p:nvPr>
        </p:nvSpPr>
        <p:spPr>
          <a:xfrm>
            <a:off x="0" y="1131125"/>
            <a:ext cx="9144000" cy="2286000"/>
          </a:xfrm>
        </p:spPr>
        <p:txBody>
          <a:bodyPr anchor="ctr" anchorCtr="1"/>
          <a:lstStyle/>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age 52</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Few comorbidities</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t>
            </a:r>
            <a:r>
              <a:rPr lang="en-CA" sz="2600" kern="1200" dirty="0" smtClean="0">
                <a:solidFill>
                  <a:schemeClr val="bg2"/>
                </a:solidFill>
                <a:latin typeface="Arial" pitchFamily="34" charset="0"/>
                <a:cs typeface="Arial" pitchFamily="34" charset="0"/>
              </a:rPr>
              <a:t>BMI* </a:t>
            </a:r>
            <a:r>
              <a:rPr lang="en-CA" sz="2600" kern="1200" dirty="0">
                <a:solidFill>
                  <a:schemeClr val="bg2"/>
                </a:solidFill>
                <a:latin typeface="Arial" pitchFamily="34" charset="0"/>
                <a:cs typeface="Arial" pitchFamily="34" charset="0"/>
              </a:rPr>
              <a:t>29-30</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All fed within 24 </a:t>
            </a:r>
            <a:r>
              <a:rPr lang="en-CA" sz="2600" kern="1200" dirty="0" smtClean="0">
                <a:solidFill>
                  <a:schemeClr val="bg2"/>
                </a:solidFill>
                <a:latin typeface="Arial" pitchFamily="34" charset="0"/>
                <a:cs typeface="Arial" pitchFamily="34" charset="0"/>
              </a:rPr>
              <a:t>hours </a:t>
            </a:r>
            <a:r>
              <a:rPr lang="en-CA" sz="2600" kern="1200" dirty="0">
                <a:solidFill>
                  <a:schemeClr val="bg2"/>
                </a:solidFill>
                <a:latin typeface="Arial" pitchFamily="34" charset="0"/>
                <a:cs typeface="Arial" pitchFamily="34" charset="0"/>
              </a:rPr>
              <a:t>(benefits of early </a:t>
            </a:r>
            <a:r>
              <a:rPr lang="en-CA" sz="2600" kern="1200" dirty="0" smtClean="0">
                <a:solidFill>
                  <a:schemeClr val="bg2"/>
                </a:solidFill>
                <a:latin typeface="Arial" pitchFamily="34" charset="0"/>
                <a:cs typeface="Arial" pitchFamily="34" charset="0"/>
              </a:rPr>
              <a:t>EN)</a:t>
            </a:r>
            <a:endParaRPr lang="en-CA" sz="2600" kern="1200" dirty="0">
              <a:solidFill>
                <a:schemeClr val="bg2"/>
              </a:solidFill>
              <a:latin typeface="Arial" pitchFamily="34" charset="0"/>
              <a:cs typeface="Arial" pitchFamily="34" charset="0"/>
            </a:endParaRP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duration of study intervention 5 </a:t>
            </a:r>
            <a:r>
              <a:rPr lang="en-CA" sz="2600" kern="1200" dirty="0" smtClean="0">
                <a:solidFill>
                  <a:schemeClr val="bg2"/>
                </a:solidFill>
                <a:latin typeface="Arial" pitchFamily="34" charset="0"/>
                <a:cs typeface="Arial" pitchFamily="34" charset="0"/>
              </a:rPr>
              <a:t>days</a:t>
            </a:r>
            <a:endParaRPr lang="en-CA" sz="2600" dirty="0" smtClean="0">
              <a:solidFill>
                <a:srgbClr val="1C1C1C"/>
              </a:solidFill>
            </a:endParaRPr>
          </a:p>
        </p:txBody>
      </p:sp>
      <p:grpSp>
        <p:nvGrpSpPr>
          <p:cNvPr id="4" name="Group 3"/>
          <p:cNvGrpSpPr/>
          <p:nvPr/>
        </p:nvGrpSpPr>
        <p:grpSpPr>
          <a:xfrm>
            <a:off x="1249680" y="3427511"/>
            <a:ext cx="6644640" cy="731520"/>
            <a:chOff x="2303709" y="4769328"/>
            <a:chExt cx="6063050" cy="731520"/>
          </a:xfrm>
        </p:grpSpPr>
        <p:sp>
          <p:nvSpPr>
            <p:cNvPr id="70660" name="TextBox 5"/>
            <p:cNvSpPr txBox="1">
              <a:spLocks noChangeArrowheads="1"/>
            </p:cNvSpPr>
            <p:nvPr/>
          </p:nvSpPr>
          <p:spPr bwMode="auto">
            <a:xfrm>
              <a:off x="3919148" y="4769328"/>
              <a:ext cx="4447611"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1800" b="1" dirty="0">
                  <a:solidFill>
                    <a:srgbClr val="012B74"/>
                  </a:solidFill>
                  <a:latin typeface="Arial" pitchFamily="34" charset="0"/>
                  <a:cs typeface="Arial" pitchFamily="34" charset="0"/>
                </a:rPr>
                <a:t>No effect in young, healthy, </a:t>
              </a:r>
              <a:br>
                <a:rPr lang="en-CA" sz="1800" b="1" dirty="0">
                  <a:solidFill>
                    <a:srgbClr val="012B74"/>
                  </a:solidFill>
                  <a:latin typeface="Arial" pitchFamily="34" charset="0"/>
                  <a:cs typeface="Arial" pitchFamily="34" charset="0"/>
                </a:rPr>
              </a:br>
              <a:r>
                <a:rPr lang="en-CA" sz="1800" b="1" dirty="0">
                  <a:solidFill>
                    <a:srgbClr val="012B74"/>
                  </a:solidFill>
                  <a:latin typeface="Arial" pitchFamily="34" charset="0"/>
                  <a:cs typeface="Arial" pitchFamily="34" charset="0"/>
                </a:rPr>
                <a:t>overweight patients who have short stays!</a:t>
              </a:r>
            </a:p>
          </p:txBody>
        </p:sp>
        <p:sp>
          <p:nvSpPr>
            <p:cNvPr id="70661" name="Right Arrow 6"/>
            <p:cNvSpPr>
              <a:spLocks noChangeArrowheads="1"/>
            </p:cNvSpPr>
            <p:nvPr/>
          </p:nvSpPr>
          <p:spPr bwMode="auto">
            <a:xfrm>
              <a:off x="2303709" y="4769328"/>
              <a:ext cx="1463040" cy="731520"/>
            </a:xfrm>
            <a:prstGeom prst="rightArrow">
              <a:avLst>
                <a:gd name="adj1" fmla="val 50000"/>
                <a:gd name="adj2" fmla="val 74351"/>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solidFill>
                  <a:srgbClr val="1C1C1C"/>
                </a:solidFill>
              </a:endParaRPr>
            </a:p>
          </p:txBody>
        </p:sp>
      </p:grpSp>
      <p:sp>
        <p:nvSpPr>
          <p:cNvPr id="8" name="TextBox 5"/>
          <p:cNvSpPr txBox="1">
            <a:spLocks noChangeArrowheads="1"/>
          </p:cNvSpPr>
          <p:nvPr/>
        </p:nvSpPr>
        <p:spPr bwMode="auto">
          <a:xfrm>
            <a:off x="3733800" y="4724400"/>
            <a:ext cx="5264725" cy="738664"/>
          </a:xfrm>
          <a:prstGeom prst="rect">
            <a:avLst/>
          </a:prstGeom>
          <a:noFill/>
          <a:ln w="9525">
            <a:noFill/>
            <a:miter lim="800000"/>
            <a:headEnd/>
            <a:tailEnd/>
          </a:ln>
        </p:spPr>
        <p:txBody>
          <a:bodyPr wrap="square">
            <a:spAutoFit/>
          </a:bodyPr>
          <a:lstStyle/>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u="sng" dirty="0" smtClean="0">
                <a:solidFill>
                  <a:schemeClr val="bg2"/>
                </a:solidFill>
                <a:latin typeface="Arial"/>
                <a:ea typeface="Times New Roman"/>
              </a:rPr>
              <a:t>Heyland DK</a:t>
            </a:r>
            <a:r>
              <a:rPr lang="en-US" sz="1400" dirty="0" smtClean="0">
                <a:solidFill>
                  <a:schemeClr val="bg2"/>
                </a:solidFill>
                <a:latin typeface="Arial"/>
                <a:ea typeface="Times New Roman"/>
              </a:rPr>
              <a:t>. Critical care nutrition support research: lessons learned from recent trials. </a:t>
            </a:r>
          </a:p>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dirty="0" err="1" smtClean="0">
                <a:solidFill>
                  <a:schemeClr val="bg2"/>
                </a:solidFill>
                <a:latin typeface="Arial"/>
                <a:ea typeface="Times New Roman"/>
              </a:rPr>
              <a:t>Curr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Opin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Clin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Nutr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Metab</a:t>
            </a:r>
            <a:r>
              <a:rPr lang="en-US" sz="1400" dirty="0" smtClean="0">
                <a:solidFill>
                  <a:schemeClr val="bg2"/>
                </a:solidFill>
                <a:latin typeface="Arial"/>
                <a:ea typeface="Times New Roman"/>
              </a:rPr>
              <a:t> Care 2013;16:176-181.</a:t>
            </a:r>
            <a:endParaRPr lang="en-US" sz="2000" dirty="0">
              <a:solidFill>
                <a:schemeClr val="bg2"/>
              </a:solidFill>
              <a:latin typeface="Times New Roman"/>
              <a:ea typeface="Times New Roman"/>
            </a:endParaRPr>
          </a:p>
        </p:txBody>
      </p:sp>
      <p:pic>
        <p:nvPicPr>
          <p:cNvPr id="9" name="Picture 8" descr="CC logo.png"/>
          <p:cNvPicPr>
            <a:picLocks noChangeAspect="1"/>
          </p:cNvPicPr>
          <p:nvPr/>
        </p:nvPicPr>
        <p:blipFill>
          <a:blip r:embed="rId4" cstate="print"/>
          <a:srcRect/>
          <a:stretch>
            <a:fillRect/>
          </a:stretch>
        </p:blipFill>
        <p:spPr bwMode="auto">
          <a:xfrm>
            <a:off x="0" y="5867400"/>
            <a:ext cx="3581400" cy="95584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1b8316fa65942bf89a9a9b9b4c99f9ba03cc9a"/>
  <p:tag name="ISPRING_RESOURCE_FOLDER" val="Q:\Making Nestle Nutrition HEALTHCARE ILS6.1 CDP294\ppt\revised\DrHeyland_cdp294-05_ret(fm)_rev(WT)_rev(JG)_CV(JG)\"/>
  <p:tag name="ISPRING_UUID" val="{FFF67C38-B826-4A34-B540-ACDA7B0BEE5E}"/>
  <p:tag name="ISPRING_SCORM_RATE_QUIZZES" val="0"/>
  <p:tag name="ISPRING_SCORM_PASSING_SCORE" val="100.0000000000"/>
  <p:tag name="GENSWF_OUTPUT_FILE_NAME" val="A Randomized Trial of  Empiric Antibiotics and  In"/>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44576</TotalTime>
  <Words>2526</Words>
  <Application>Microsoft Office PowerPoint</Application>
  <PresentationFormat>On-screen Show (4:3)</PresentationFormat>
  <Paragraphs>542</Paragraphs>
  <Slides>59</Slides>
  <Notes>46</Notes>
  <HiddenSlides>6</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59</vt:i4>
      </vt:variant>
    </vt:vector>
  </HeadingPairs>
  <TitlesOfParts>
    <vt:vector size="65" baseType="lpstr">
      <vt:lpstr>Default Design</vt:lpstr>
      <vt:lpstr>3_Default Design</vt:lpstr>
      <vt:lpstr>Office Theme</vt:lpstr>
      <vt:lpstr>1_Office Theme</vt:lpstr>
      <vt:lpstr>1_Default Design</vt:lpstr>
      <vt:lpstr>Worksheet</vt:lpstr>
      <vt:lpstr>Innovative approaches to overcoming barriers to changing nutrition practices    Daren K. Heyland Professor of Medicine  Queen’s University</vt:lpstr>
      <vt:lpstr>Slide 2</vt:lpstr>
      <vt:lpstr>Early vs. Delayed EN:  Effect on Infectious Complications</vt:lpstr>
      <vt:lpstr>Early vs. Delayed EN: Effect on Mortality</vt:lpstr>
      <vt:lpstr>Optimal Amount of Calories for Critically Ill Patients: Depends on how you slice the cake!</vt:lpstr>
      <vt:lpstr>Initial Tropic vs. Full EN  in Patients with Acute Lung Injury </vt:lpstr>
      <vt:lpstr>Initial Tropic vs. Full EN  in Patients with Acute Lung Injury </vt:lpstr>
      <vt:lpstr>Initial Tropic vs. Full EN  in Patients with Acute Lung Injury </vt:lpstr>
      <vt:lpstr>Trophic vs. Full EN in Critically Ill Patients  with Acute Respiratory Failure</vt:lpstr>
      <vt:lpstr>ICU Patients Are Not All Created Equal… Should we expect the impact of nutrition  therapy to be the same across all patients?</vt:lpstr>
      <vt:lpstr>Slide 11</vt:lpstr>
      <vt:lpstr>The Development of the NUTrition Risk in the Critically ill Score (NUTRIC Score).  </vt:lpstr>
      <vt:lpstr>High Nutrition Risk Patients Benefit  from More EN Whereas Low Risk Do Not</vt:lpstr>
      <vt:lpstr>More (and Earlier) is Better  for High Risk Patients!</vt:lpstr>
      <vt:lpstr>Failure Rate</vt:lpstr>
      <vt:lpstr>Lost in (Knowledge) Translation!</vt:lpstr>
      <vt:lpstr>The Value of ‘Audit and Feedback Reports’ in Improving Nutritional Therapy in the ICU:  A Multicenter Observational Study</vt:lpstr>
      <vt:lpstr>Need to assess Local Barriers</vt:lpstr>
      <vt:lpstr>Slide 19</vt:lpstr>
      <vt:lpstr>Slide 20</vt:lpstr>
      <vt:lpstr>Can we do better with our current feeding protocols?</vt:lpstr>
      <vt:lpstr>The Efficacy of Enhanced Protein-Energy Provision  via the Enteral Route in Critically Ill Patients:  The PEP uP Protocol!</vt:lpstr>
      <vt:lpstr>Slide 23</vt:lpstr>
      <vt:lpstr>Slide 24</vt:lpstr>
      <vt:lpstr>Research Questions</vt:lpstr>
      <vt:lpstr>Slide 26</vt:lpstr>
      <vt:lpstr>Analysis</vt:lpstr>
      <vt:lpstr>Change of Nutritional Intake from Baseline  to Follow-up of All the Study Sites (All patients)</vt:lpstr>
      <vt:lpstr>Change of Nutritional Intake from Baseline  to Follow-up of All the Study Sites (All patients)</vt:lpstr>
      <vt:lpstr>Daily Proportion of Prescription Received by EN in ITT, Efficacy and Full Volume Feeds Subgroups  (Among Patients in the Intervention Follow-up Phase)</vt:lpstr>
      <vt:lpstr>Compliance with PEP uP Protocol Components (All patients n = 1,059)</vt:lpstr>
      <vt:lpstr>Complications  (All patients – n = 1,059) </vt:lpstr>
      <vt:lpstr>Nurses’ Ratings of Acceptability</vt:lpstr>
      <vt:lpstr>Usage of PEP uP Training Components</vt:lpstr>
      <vt:lpstr>Barriers to Implementation</vt:lpstr>
      <vt:lpstr>PEP uP Trial Conclusion</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OPTimal nutrition by Informing and Capacitating family members of best practices: The OPTICs feasibility study</vt:lpstr>
      <vt:lpstr>Gap exists: best practice &amp; current practice</vt:lpstr>
      <vt:lpstr>Objectives: Definitive study</vt:lpstr>
      <vt:lpstr>Evidence for Family advocacy</vt:lpstr>
      <vt:lpstr>Objectives: Feasibility Study</vt:lpstr>
      <vt:lpstr>Study Design</vt:lpstr>
      <vt:lpstr>Intervention: Family education session &amp; patient nutrition history</vt:lpstr>
      <vt:lpstr>Moderate Intensity: Food Diary </vt:lpstr>
      <vt:lpstr>OPTICS  Preliminary Results</vt:lpstr>
      <vt:lpstr>Slide 58</vt:lpstr>
      <vt:lpstr>Thank you for your attention. Questions?</vt:lpstr>
    </vt:vector>
  </TitlesOfParts>
  <Company>Kingston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Randomized Trial of  Empiric Antibiotics and  Invasive Diagnostic Techniques  in the setting of  Ventilator-Associated Pneumonia</dc:title>
  <dc:creator>Dr. D.K. Heyland</dc:creator>
  <cp:lastModifiedBy>Owner</cp:lastModifiedBy>
  <cp:revision>1211</cp:revision>
  <cp:lastPrinted>2012-09-04T20:47:27Z</cp:lastPrinted>
  <dcterms:created xsi:type="dcterms:W3CDTF">1999-05-13T14:04:42Z</dcterms:created>
  <dcterms:modified xsi:type="dcterms:W3CDTF">2014-05-25T17:50:49Z</dcterms:modified>
</cp:coreProperties>
</file>